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media/image57.png" ContentType="image/png"/>
  <Override PartName="/ppt/media/image1.png" ContentType="image/png"/>
  <Override PartName="/ppt/media/image58.png" ContentType="image/png"/>
  <Override PartName="/ppt/media/image2.png" ContentType="image/png"/>
  <Override PartName="/ppt/media/image59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8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35.png" ContentType="image/png"/>
  <Override PartName="/ppt/media/image36.png" ContentType="image/png"/>
  <Override PartName="/ppt/media/image37.png" ContentType="image/png"/>
  <Override PartName="/ppt/media/image38.png" ContentType="image/png"/>
  <Override PartName="/ppt/media/image39.png" ContentType="image/png"/>
  <Override PartName="/ppt/media/image40.png" ContentType="image/png"/>
  <Override PartName="/ppt/media/image41.png" ContentType="image/png"/>
  <Override PartName="/ppt/media/image42.png" ContentType="image/png"/>
  <Override PartName="/ppt/media/image43.png" ContentType="image/png"/>
  <Override PartName="/ppt/media/image44.png" ContentType="image/png"/>
  <Override PartName="/ppt/media/image45.png" ContentType="image/png"/>
  <Override PartName="/ppt/media/image46.png" ContentType="image/png"/>
  <Override PartName="/ppt/media/image47.png" ContentType="image/png"/>
  <Override PartName="/ppt/media/image48.png" ContentType="image/png"/>
  <Override PartName="/ppt/media/image49.png" ContentType="image/png"/>
  <Override PartName="/ppt/media/image50.png" ContentType="image/png"/>
  <Override PartName="/ppt/media/image51.png" ContentType="image/png"/>
  <Override PartName="/ppt/media/image52.png" ContentType="image/png"/>
  <Override PartName="/ppt/media/image53.png" ContentType="image/png"/>
  <Override PartName="/ppt/media/image54.png" ContentType="image/png"/>
  <Override PartName="/ppt/media/image55.png" ContentType="image/png"/>
  <Override PartName="/ppt/media/image56.png" ContentType="image/png"/>
  <Override PartName="/ppt/media/image60.png" ContentType="image/png"/>
  <Override PartName="/ppt/media/image61.png" ContentType="image/png"/>
  <Override PartName="/ppt/media/image62.png" ContentType="image/png"/>
  <Override PartName="/ppt/media/image63.png" ContentType="image/png"/>
  <Override PartName="/ppt/media/image64.png" ContentType="image/png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</p:sldIdLst>
  <p:sldSz cx="10080625" cy="7559675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pt-BR" sz="4400" spc="-1" strike="noStrike">
                <a:latin typeface="Arial"/>
              </a:rPr>
              <a:t>Clique para mover o slide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pt-BR" sz="2000" spc="-1" strike="noStrike">
                <a:latin typeface="Arial"/>
              </a:rPr>
              <a:t>Clique para editar o formato de notas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pt-BR" sz="1400" spc="-1" strike="noStrike">
                <a:latin typeface="Times New Roman"/>
              </a:rPr>
              <a:t>&lt;cabeçalho&gt;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pt-BR" sz="1400" spc="-1" strike="noStrike">
                <a:latin typeface="Times New Roman"/>
              </a:defRPr>
            </a:lvl1pPr>
          </a:lstStyle>
          <a:p>
            <a:pPr algn="r">
              <a:buNone/>
            </a:pPr>
            <a:r>
              <a:rPr b="0" lang="pt-BR" sz="1400" spc="-1" strike="noStrike">
                <a:latin typeface="Times New Roman"/>
              </a:rPr>
              <a:t>&lt;data/hora&gt;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pt-BR" sz="1400" spc="-1" strike="noStrike">
                <a:latin typeface="Times New Roman"/>
              </a:defRPr>
            </a:lvl1pPr>
          </a:lstStyle>
          <a:p>
            <a:r>
              <a:rPr b="0" lang="pt-BR" sz="1400" spc="-1" strike="noStrike">
                <a:latin typeface="Times New Roman"/>
              </a:rPr>
              <a:t>&lt;rodapé&gt;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157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buNone/>
              <a:defRPr b="0" lang="pt-BR" sz="1400" spc="-1" strike="noStrike">
                <a:latin typeface="Times New Roman"/>
              </a:defRPr>
            </a:lvl1pPr>
          </a:lstStyle>
          <a:p>
            <a:pPr algn="r">
              <a:buNone/>
            </a:pPr>
            <a:fld id="{9A5A3F93-28D8-4CE4-B1FA-ECACD1E6CC89}" type="slidenum">
              <a:rPr b="0" lang="pt-BR" sz="1400" spc="-1" strike="noStrike">
                <a:latin typeface="Times New Roman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36840" cy="480060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t">
            <a:noAutofit/>
          </a:bodyPr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1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100" spc="-1" strike="noStrike">
              <a:latin typeface="Arial"/>
            </a:endParaRPr>
          </a:p>
        </p:txBody>
      </p:sp>
      <p:sp>
        <p:nvSpPr>
          <p:cNvPr id="429" name="PlaceHolder 2"/>
          <p:cNvSpPr>
            <a:spLocks noGrp="1"/>
          </p:cNvSpPr>
          <p:nvPr>
            <p:ph type="sldImg"/>
          </p:nvPr>
        </p:nvSpPr>
        <p:spPr>
          <a:xfrm>
            <a:off x="1260000" y="801720"/>
            <a:ext cx="5029200" cy="3998520"/>
          </a:xfrm>
          <a:prstGeom prst="rect">
            <a:avLst/>
          </a:prstGeom>
          <a:ln w="0">
            <a:noFill/>
          </a:ln>
        </p:spPr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36840" cy="480060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t">
            <a:noAutofit/>
          </a:bodyPr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1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1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100" spc="-1" strike="noStrike">
              <a:latin typeface="Arial"/>
            </a:endParaRPr>
          </a:p>
        </p:txBody>
      </p:sp>
      <p:sp>
        <p:nvSpPr>
          <p:cNvPr id="431" name="PlaceHolder 2"/>
          <p:cNvSpPr>
            <a:spLocks noGrp="1"/>
          </p:cNvSpPr>
          <p:nvPr>
            <p:ph type="sldImg"/>
          </p:nvPr>
        </p:nvSpPr>
        <p:spPr>
          <a:xfrm>
            <a:off x="1260000" y="801720"/>
            <a:ext cx="5029200" cy="3998520"/>
          </a:xfrm>
          <a:prstGeom prst="rect">
            <a:avLst/>
          </a:prstGeom>
          <a:ln w="0">
            <a:noFill/>
          </a:ln>
        </p:spPr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pt-BR" sz="4400" spc="-1" strike="noStrike">
                <a:latin typeface="Arial"/>
              </a:rPr>
              <a:t>Clique para editar o formato do texto do título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latin typeface="Arial"/>
              </a:rPr>
              <a:t>Clique para editar o formato do texto da estrutura de tópicos</a:t>
            </a:r>
            <a:endParaRPr b="0" lang="pt-B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latin typeface="Arial"/>
              </a:rPr>
              <a:t>2.º nível da estrutura de tópicos</a:t>
            </a:r>
            <a:endParaRPr b="0" lang="pt-B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latin typeface="Arial"/>
              </a:rPr>
              <a:t>3.º nível da estrutura de tópicos</a:t>
            </a:r>
            <a:endParaRPr b="0" lang="pt-B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latin typeface="Arial"/>
              </a:rPr>
              <a:t>4.º nível da estrutura de tópicos</a:t>
            </a:r>
            <a:endParaRPr b="0" lang="pt-B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5.º nível da estrutura de tópicos</a:t>
            </a:r>
            <a:endParaRPr b="0" lang="pt-B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6.º nível da estrutura de tópicos</a:t>
            </a:r>
            <a:endParaRPr b="0" lang="pt-B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7.º nível da estrutura de tópicos</a:t>
            </a:r>
            <a:endParaRPr b="0" lang="pt-B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pt-BR" sz="4400" spc="-1" strike="noStrike">
                <a:latin typeface="Arial"/>
              </a:rPr>
              <a:t>Clique para editar o formato do texto do título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latin typeface="Arial"/>
              </a:rPr>
              <a:t>Clique para editar o formato do texto da estrutura de tópicos</a:t>
            </a:r>
            <a:endParaRPr b="0" lang="pt-B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latin typeface="Arial"/>
              </a:rPr>
              <a:t>2.º nível da estrutura de tópicos</a:t>
            </a:r>
            <a:endParaRPr b="0" lang="pt-B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latin typeface="Arial"/>
              </a:rPr>
              <a:t>3.º nível da estrutura de tópicos</a:t>
            </a:r>
            <a:endParaRPr b="0" lang="pt-B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latin typeface="Arial"/>
              </a:rPr>
              <a:t>4.º nível da estrutura de tópicos</a:t>
            </a:r>
            <a:endParaRPr b="0" lang="pt-B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5.º nível da estrutura de tópicos</a:t>
            </a:r>
            <a:endParaRPr b="0" lang="pt-B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6.º nível da estrutura de tópicos</a:t>
            </a:r>
            <a:endParaRPr b="0" lang="pt-B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7.º nível da estrutura de tópicos</a:t>
            </a:r>
            <a:endParaRPr b="0" lang="pt-B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pt-BR" sz="4400" spc="-1" strike="noStrike">
                <a:latin typeface="Arial"/>
              </a:rPr>
              <a:t>Clique para editar o formato do texto do título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latin typeface="Arial"/>
              </a:rPr>
              <a:t>Clique para editar o formato do texto da estrutura de tópicos</a:t>
            </a:r>
            <a:endParaRPr b="0" lang="pt-B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latin typeface="Arial"/>
              </a:rPr>
              <a:t>2.º nível da estrutura de tópicos</a:t>
            </a:r>
            <a:endParaRPr b="0" lang="pt-B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latin typeface="Arial"/>
              </a:rPr>
              <a:t>3.º nível da estrutura de tópicos</a:t>
            </a:r>
            <a:endParaRPr b="0" lang="pt-B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latin typeface="Arial"/>
              </a:rPr>
              <a:t>4.º nível da estrutura de tópicos</a:t>
            </a:r>
            <a:endParaRPr b="0" lang="pt-B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5.º nível da estrutura de tópicos</a:t>
            </a:r>
            <a:endParaRPr b="0" lang="pt-B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6.º nível da estrutura de tópicos</a:t>
            </a:r>
            <a:endParaRPr b="0" lang="pt-B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7.º nível da estrutura de tópicos</a:t>
            </a:r>
            <a:endParaRPr b="0" lang="pt-B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pt-BR" sz="4400" spc="-1" strike="noStrike">
                <a:latin typeface="Arial"/>
              </a:rPr>
              <a:t>Clique para editar o formato do texto do título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latin typeface="Arial"/>
              </a:rPr>
              <a:t>Clique para editar o formato do texto da estrutura de tópicos</a:t>
            </a:r>
            <a:endParaRPr b="0" lang="pt-B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latin typeface="Arial"/>
              </a:rPr>
              <a:t>2.º nível da estrutura de tópicos</a:t>
            </a:r>
            <a:endParaRPr b="0" lang="pt-B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latin typeface="Arial"/>
              </a:rPr>
              <a:t>3.º nível da estrutura de tópicos</a:t>
            </a:r>
            <a:endParaRPr b="0" lang="pt-B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latin typeface="Arial"/>
              </a:rPr>
              <a:t>4.º nível da estrutura de tópicos</a:t>
            </a:r>
            <a:endParaRPr b="0" lang="pt-B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5.º nível da estrutura de tópicos</a:t>
            </a:r>
            <a:endParaRPr b="0" lang="pt-B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6.º nível da estrutura de tópicos</a:t>
            </a:r>
            <a:endParaRPr b="0" lang="pt-B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7.º nível da estrutura de tópicos</a:t>
            </a:r>
            <a:endParaRPr b="0" lang="pt-B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png"/><Relationship Id="rId3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36.png"/><Relationship Id="rId3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image" Target="../media/image38.png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image" Target="../media/image40.png"/><Relationship Id="rId3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image" Target="../media/image42.png"/><Relationship Id="rId3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image" Target="../media/image44.png"/><Relationship Id="rId3" Type="http://schemas.openxmlformats.org/officeDocument/2006/relationships/slideLayout" Target="../slideLayouts/slideLayout37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image" Target="../media/image46.png"/><Relationship Id="rId3" Type="http://schemas.openxmlformats.org/officeDocument/2006/relationships/image" Target="../media/image47.png"/><Relationship Id="rId4" Type="http://schemas.openxmlformats.org/officeDocument/2006/relationships/slideLayout" Target="../slideLayouts/slideLayout37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image" Target="../media/image49.png"/><Relationship Id="rId3" Type="http://schemas.openxmlformats.org/officeDocument/2006/relationships/image" Target="../media/image50.png"/><Relationship Id="rId4" Type="http://schemas.openxmlformats.org/officeDocument/2006/relationships/slideLayout" Target="../slideLayouts/slideLayout37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51.png"/><Relationship Id="rId2" Type="http://schemas.openxmlformats.org/officeDocument/2006/relationships/image" Target="../media/image52.png"/><Relationship Id="rId3" Type="http://schemas.openxmlformats.org/officeDocument/2006/relationships/hyperlink" Target="https://pocosdecaldas.mg.gov.br/filazero/" TargetMode="External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slideLayout" Target="../slideLayouts/slideLayout37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55.png"/><Relationship Id="rId2" Type="http://schemas.openxmlformats.org/officeDocument/2006/relationships/image" Target="../media/image56.png"/><Relationship Id="rId3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57.png"/><Relationship Id="rId2" Type="http://schemas.openxmlformats.org/officeDocument/2006/relationships/image" Target="../media/image58.png"/><Relationship Id="rId3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59.png"/><Relationship Id="rId2" Type="http://schemas.openxmlformats.org/officeDocument/2006/relationships/image" Target="../media/image60.png"/><Relationship Id="rId3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61.png"/><Relationship Id="rId2" Type="http://schemas.openxmlformats.org/officeDocument/2006/relationships/image" Target="../media/image62.pn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63.png"/><Relationship Id="rId2" Type="http://schemas.openxmlformats.org/officeDocument/2006/relationships/image" Target="../media/image64.pn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oogle Shape;63;p14"/>
          <p:cNvGrpSpPr/>
          <p:nvPr/>
        </p:nvGrpSpPr>
        <p:grpSpPr>
          <a:xfrm>
            <a:off x="360" y="2304000"/>
            <a:ext cx="10068840" cy="8498880"/>
            <a:chOff x="360" y="2304000"/>
            <a:chExt cx="10068840" cy="8498880"/>
          </a:xfrm>
        </p:grpSpPr>
        <p:sp>
          <p:nvSpPr>
            <p:cNvPr id="159" name="Google Shape;64;p14"/>
            <p:cNvSpPr/>
            <p:nvPr/>
          </p:nvSpPr>
          <p:spPr>
            <a:xfrm>
              <a:off x="360" y="2467440"/>
              <a:ext cx="10068480" cy="5082120"/>
            </a:xfrm>
            <a:prstGeom prst="rect">
              <a:avLst/>
            </a:prstGeom>
            <a:solidFill>
              <a:srgbClr val="00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0" name="Google Shape;65;p14"/>
            <p:cNvSpPr/>
            <p:nvPr/>
          </p:nvSpPr>
          <p:spPr>
            <a:xfrm>
              <a:off x="360" y="2304000"/>
              <a:ext cx="10068840" cy="8498880"/>
            </a:xfrm>
            <a:custGeom>
              <a:avLst/>
              <a:gdLst/>
              <a:ahLst/>
              <a:rect l="l" t="t" r="r" b="b"/>
              <a:pathLst>
                <a:path w="28001" h="23637">
                  <a:moveTo>
                    <a:pt x="0" y="0"/>
                  </a:moveTo>
                  <a:cubicBezTo>
                    <a:pt x="13800" y="23636"/>
                    <a:pt x="28000" y="0"/>
                    <a:pt x="28000" y="0"/>
                  </a:cubicBez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161" name="Google Shape;66;p14" descr=""/>
          <p:cNvPicPr/>
          <p:nvPr/>
        </p:nvPicPr>
        <p:blipFill>
          <a:blip r:embed="rId1"/>
          <a:stretch/>
        </p:blipFill>
        <p:spPr>
          <a:xfrm>
            <a:off x="495720" y="432000"/>
            <a:ext cx="1365120" cy="1555920"/>
          </a:xfrm>
          <a:prstGeom prst="rect">
            <a:avLst/>
          </a:prstGeom>
          <a:ln w="0">
            <a:noFill/>
          </a:ln>
        </p:spPr>
      </p:pic>
      <p:pic>
        <p:nvPicPr>
          <p:cNvPr id="162" name="Google Shape;67;p14" descr=""/>
          <p:cNvPicPr/>
          <p:nvPr/>
        </p:nvPicPr>
        <p:blipFill>
          <a:blip r:embed="rId2"/>
          <a:srcRect l="0" t="0" r="20073" b="0"/>
          <a:stretch/>
        </p:blipFill>
        <p:spPr>
          <a:xfrm>
            <a:off x="7703280" y="737280"/>
            <a:ext cx="2094480" cy="907920"/>
          </a:xfrm>
          <a:prstGeom prst="rect">
            <a:avLst/>
          </a:prstGeom>
          <a:ln w="0">
            <a:noFill/>
          </a:ln>
        </p:spPr>
      </p:pic>
      <p:sp>
        <p:nvSpPr>
          <p:cNvPr id="163" name="Google Shape;68;p14"/>
          <p:cNvSpPr/>
          <p:nvPr/>
        </p:nvSpPr>
        <p:spPr>
          <a:xfrm>
            <a:off x="1943640" y="1913040"/>
            <a:ext cx="6324840" cy="411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6000" spc="-1" strike="noStrike">
                <a:solidFill>
                  <a:srgbClr val="000000"/>
                </a:solidFill>
                <a:latin typeface="Arial"/>
                <a:ea typeface="Arial"/>
              </a:rPr>
              <a:t>Relatório do </a:t>
            </a:r>
            <a:endParaRPr b="0" lang="pt-BR" sz="6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6000" spc="-1" strike="noStrike">
                <a:solidFill>
                  <a:srgbClr val="000000"/>
                </a:solidFill>
                <a:latin typeface="Arial"/>
                <a:ea typeface="Arial"/>
              </a:rPr>
              <a:t>2º Quadrimestre 2023</a:t>
            </a:r>
            <a:r>
              <a:rPr b="1" lang="pt-BR" sz="54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pt-BR" sz="5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899"/>
              </a:spcBef>
              <a:buNone/>
              <a:tabLst>
                <a:tab algn="l" pos="0"/>
              </a:tabLst>
            </a:pPr>
            <a:r>
              <a:rPr b="1" lang="pt-BR" sz="2600" spc="-1" strike="noStrike">
                <a:solidFill>
                  <a:srgbClr val="000000"/>
                </a:solidFill>
                <a:latin typeface="Arial"/>
                <a:ea typeface="Arial"/>
              </a:rPr>
              <a:t>Maio, Junho, Julho e Agosto</a:t>
            </a:r>
            <a:endParaRPr b="0" lang="pt-BR" sz="26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899"/>
              </a:spcBef>
              <a:buNone/>
              <a:tabLst>
                <a:tab algn="l" pos="0"/>
              </a:tabLst>
            </a:pPr>
            <a:endParaRPr b="0" lang="pt-BR" sz="2600" spc="-1" strike="noStrike">
              <a:latin typeface="Arial"/>
            </a:endParaRPr>
          </a:p>
        </p:txBody>
      </p:sp>
      <p:sp>
        <p:nvSpPr>
          <p:cNvPr id="164" name="Google Shape;69;p14"/>
          <p:cNvSpPr/>
          <p:nvPr/>
        </p:nvSpPr>
        <p:spPr>
          <a:xfrm>
            <a:off x="-71640" y="6229800"/>
            <a:ext cx="10212480" cy="12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1600" spc="-1" strike="noStrike">
                <a:solidFill>
                  <a:srgbClr val="ffffff"/>
                </a:solidFill>
                <a:latin typeface="Arial"/>
                <a:ea typeface="Arial"/>
              </a:rPr>
              <a:t>Em atendimento à legislação do Sistema Único de Saúde/SUS - LC 141/2012. </a:t>
            </a:r>
            <a:endParaRPr b="0" lang="pt-BR" sz="1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1600" spc="-1" strike="noStrike">
                <a:solidFill>
                  <a:srgbClr val="ffffff"/>
                </a:solidFill>
                <a:latin typeface="Arial"/>
                <a:ea typeface="Arial"/>
              </a:rPr>
              <a:t>Lei de Responsabilidade Fiscal LRF 101/2000 </a:t>
            </a:r>
            <a:endParaRPr b="0" lang="pt-BR" sz="1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1600" spc="-1" strike="noStrike">
                <a:solidFill>
                  <a:srgbClr val="ffffff"/>
                </a:solidFill>
                <a:latin typeface="Arial"/>
                <a:ea typeface="Arial"/>
              </a:rPr>
              <a:t>Apresentação desenvolvida pelo Controle e Avaliação </a:t>
            </a:r>
            <a:endParaRPr b="0" lang="pt-BR" sz="1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1600" spc="-1" strike="noStrike">
                <a:solidFill>
                  <a:srgbClr val="ffffff"/>
                </a:solidFill>
                <a:latin typeface="Arial"/>
                <a:ea typeface="Arial"/>
              </a:rPr>
              <a:t>Dr. CARLOS EDUARDO VENTURELLI MOSCONI</a:t>
            </a:r>
            <a:endParaRPr b="0" lang="pt-BR" sz="1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1600" spc="-1" strike="noStrike">
                <a:solidFill>
                  <a:srgbClr val="ffffff"/>
                </a:solidFill>
                <a:latin typeface="Arial"/>
                <a:ea typeface="Arial"/>
              </a:rPr>
              <a:t>SECRETÁRIO DE SAÚDE</a:t>
            </a:r>
            <a:endParaRPr b="0" lang="pt-BR" sz="1600" spc="-1" strike="noStrike">
              <a:latin typeface="Arial"/>
            </a:endParaRPr>
          </a:p>
        </p:txBody>
      </p:sp>
      <p:sp>
        <p:nvSpPr>
          <p:cNvPr id="165" name="Google Shape;70;p14"/>
          <p:cNvSpPr/>
          <p:nvPr/>
        </p:nvSpPr>
        <p:spPr>
          <a:xfrm>
            <a:off x="891720" y="629280"/>
            <a:ext cx="7908480" cy="87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2000" spc="-1" strike="noStrike">
                <a:solidFill>
                  <a:srgbClr val="000000"/>
                </a:solidFill>
                <a:latin typeface="Arial"/>
                <a:ea typeface="Arial"/>
              </a:rPr>
              <a:t>PREFEITURA MUNICIPAL DE POÇOS DE CALDAS</a:t>
            </a:r>
            <a:endParaRPr b="0" lang="pt-BR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899"/>
              </a:spcBef>
              <a:buNone/>
              <a:tabLst>
                <a:tab algn="l" pos="0"/>
              </a:tabLst>
            </a:pPr>
            <a:r>
              <a:rPr b="1" lang="pt-BR" sz="2000" spc="-1" strike="noStrike">
                <a:solidFill>
                  <a:srgbClr val="000000"/>
                </a:solidFill>
                <a:latin typeface="Arial"/>
                <a:ea typeface="Arial"/>
              </a:rPr>
              <a:t>SECRETARIA MUNICIPAL DE SAÚDE</a:t>
            </a:r>
            <a:endParaRPr b="0" lang="pt-BR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167;p23" descr=""/>
          <p:cNvPicPr/>
          <p:nvPr/>
        </p:nvPicPr>
        <p:blipFill>
          <a:blip r:embed="rId1"/>
          <a:stretch/>
        </p:blipFill>
        <p:spPr>
          <a:xfrm>
            <a:off x="397080" y="184680"/>
            <a:ext cx="1357200" cy="1358280"/>
          </a:xfrm>
          <a:prstGeom prst="rect">
            <a:avLst/>
          </a:prstGeom>
          <a:ln w="0">
            <a:noFill/>
          </a:ln>
        </p:spPr>
      </p:pic>
      <p:pic>
        <p:nvPicPr>
          <p:cNvPr id="227" name="Google Shape;168;p23" descr=""/>
          <p:cNvPicPr/>
          <p:nvPr/>
        </p:nvPicPr>
        <p:blipFill>
          <a:blip r:embed="rId2"/>
          <a:srcRect l="0" t="0" r="20073" b="0"/>
          <a:stretch/>
        </p:blipFill>
        <p:spPr>
          <a:xfrm>
            <a:off x="8398800" y="482040"/>
            <a:ext cx="1510560" cy="763920"/>
          </a:xfrm>
          <a:prstGeom prst="rect">
            <a:avLst/>
          </a:prstGeom>
          <a:ln w="0">
            <a:noFill/>
          </a:ln>
        </p:spPr>
      </p:pic>
      <p:grpSp>
        <p:nvGrpSpPr>
          <p:cNvPr id="228" name="Google Shape;169;p23"/>
          <p:cNvGrpSpPr/>
          <p:nvPr/>
        </p:nvGrpSpPr>
        <p:grpSpPr>
          <a:xfrm>
            <a:off x="360" y="6403680"/>
            <a:ext cx="10068840" cy="1861560"/>
            <a:chOff x="360" y="6403680"/>
            <a:chExt cx="10068840" cy="1861560"/>
          </a:xfrm>
        </p:grpSpPr>
        <p:sp>
          <p:nvSpPr>
            <p:cNvPr id="229" name="Google Shape;170;p23"/>
            <p:cNvSpPr/>
            <p:nvPr/>
          </p:nvSpPr>
          <p:spPr>
            <a:xfrm>
              <a:off x="360" y="6439680"/>
              <a:ext cx="10068480" cy="1109520"/>
            </a:xfrm>
            <a:prstGeom prst="rect">
              <a:avLst/>
            </a:prstGeom>
            <a:solidFill>
              <a:srgbClr val="00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0" name="Google Shape;171;p23"/>
            <p:cNvSpPr/>
            <p:nvPr/>
          </p:nvSpPr>
          <p:spPr>
            <a:xfrm>
              <a:off x="360" y="6403680"/>
              <a:ext cx="10068840" cy="1861560"/>
            </a:xfrm>
            <a:custGeom>
              <a:avLst/>
              <a:gdLst/>
              <a:ahLst/>
              <a:rect l="l" t="t" r="r" b="b"/>
              <a:pathLst>
                <a:path w="28001" h="5201">
                  <a:moveTo>
                    <a:pt x="0" y="0"/>
                  </a:moveTo>
                  <a:cubicBezTo>
                    <a:pt x="13800" y="5200"/>
                    <a:pt x="28000" y="0"/>
                    <a:pt x="28000" y="0"/>
                  </a:cubicBez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31" name="Google Shape;172;p23"/>
          <p:cNvSpPr/>
          <p:nvPr/>
        </p:nvSpPr>
        <p:spPr>
          <a:xfrm>
            <a:off x="1990080" y="655920"/>
            <a:ext cx="6335640" cy="41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2400" spc="-1" strike="noStrike">
                <a:solidFill>
                  <a:srgbClr val="000000"/>
                </a:solidFill>
                <a:latin typeface="Arial"/>
                <a:ea typeface="Arial"/>
              </a:rPr>
              <a:t>SERVIÇO DE ATENÇÃO DOMICILIAR/SAD</a:t>
            </a:r>
            <a:endParaRPr b="0" lang="pt-BR" sz="2400" spc="-1" strike="noStrike">
              <a:latin typeface="Arial"/>
            </a:endParaRPr>
          </a:p>
        </p:txBody>
      </p:sp>
      <p:graphicFrame>
        <p:nvGraphicFramePr>
          <p:cNvPr id="232" name="Google Shape;173;p23"/>
          <p:cNvGraphicFramePr/>
          <p:nvPr/>
        </p:nvGraphicFramePr>
        <p:xfrm>
          <a:off x="691200" y="1440000"/>
          <a:ext cx="8848440" cy="5230800"/>
        </p:xfrm>
        <a:graphic>
          <a:graphicData uri="http://schemas.openxmlformats.org/drawingml/2006/table">
            <a:tbl>
              <a:tblPr/>
              <a:tblGrid>
                <a:gridCol w="5108400"/>
                <a:gridCol w="3740400"/>
              </a:tblGrid>
              <a:tr h="61380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ATIVIDADES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QUANTIDADE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94356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pt-BR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pt-BR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Visitas Domiciliares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pt-BR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pt-BR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710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94356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pt-BR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Procedimentos domiciliares                                             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pt-BR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14.725</a:t>
                      </a:r>
                      <a:endParaRPr b="0" lang="pt-BR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15055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Consulta/Atendimento médico, de enfermagem e assistência social e Atendimento equipe de apoio (Fonoaudióloga, Fisioterapeuta e Nutricionista,Psicologia)</a:t>
                      </a:r>
                      <a:endParaRPr b="0" lang="pt-BR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pt-BR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3.354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12247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Busca ativa de pacientes (Hospital Santa Lúcia, Hospital Santa Casa, UPA, Hospital Municipal Margarita Morales)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pt-BR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199</a:t>
                      </a:r>
                      <a:endParaRPr b="0" lang="pt-BR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pt-BR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178;p24" descr=""/>
          <p:cNvPicPr/>
          <p:nvPr/>
        </p:nvPicPr>
        <p:blipFill>
          <a:blip r:embed="rId1"/>
          <a:stretch/>
        </p:blipFill>
        <p:spPr>
          <a:xfrm>
            <a:off x="503640" y="574920"/>
            <a:ext cx="1357200" cy="1358280"/>
          </a:xfrm>
          <a:prstGeom prst="rect">
            <a:avLst/>
          </a:prstGeom>
          <a:ln w="0">
            <a:noFill/>
          </a:ln>
        </p:spPr>
      </p:pic>
      <p:pic>
        <p:nvPicPr>
          <p:cNvPr id="234" name="Google Shape;179;p24" descr=""/>
          <p:cNvPicPr/>
          <p:nvPr/>
        </p:nvPicPr>
        <p:blipFill>
          <a:blip r:embed="rId2"/>
          <a:srcRect l="0" t="0" r="20073" b="0"/>
          <a:stretch/>
        </p:blipFill>
        <p:spPr>
          <a:xfrm>
            <a:off x="8413920" y="936000"/>
            <a:ext cx="1510560" cy="763920"/>
          </a:xfrm>
          <a:prstGeom prst="rect">
            <a:avLst/>
          </a:prstGeom>
          <a:ln w="0">
            <a:noFill/>
          </a:ln>
        </p:spPr>
      </p:pic>
      <p:grpSp>
        <p:nvGrpSpPr>
          <p:cNvPr id="235" name="Google Shape;180;p24"/>
          <p:cNvGrpSpPr/>
          <p:nvPr/>
        </p:nvGrpSpPr>
        <p:grpSpPr>
          <a:xfrm>
            <a:off x="360" y="6403680"/>
            <a:ext cx="10068840" cy="1861560"/>
            <a:chOff x="360" y="6403680"/>
            <a:chExt cx="10068840" cy="1861560"/>
          </a:xfrm>
        </p:grpSpPr>
        <p:sp>
          <p:nvSpPr>
            <p:cNvPr id="236" name="Google Shape;181;p24"/>
            <p:cNvSpPr/>
            <p:nvPr/>
          </p:nvSpPr>
          <p:spPr>
            <a:xfrm>
              <a:off x="360" y="6439680"/>
              <a:ext cx="10068480" cy="1109520"/>
            </a:xfrm>
            <a:prstGeom prst="rect">
              <a:avLst/>
            </a:prstGeom>
            <a:solidFill>
              <a:srgbClr val="00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7" name="Google Shape;182;p24"/>
            <p:cNvSpPr/>
            <p:nvPr/>
          </p:nvSpPr>
          <p:spPr>
            <a:xfrm>
              <a:off x="360" y="6403680"/>
              <a:ext cx="10068840" cy="1861560"/>
            </a:xfrm>
            <a:custGeom>
              <a:avLst/>
              <a:gdLst/>
              <a:ahLst/>
              <a:rect l="l" t="t" r="r" b="b"/>
              <a:pathLst>
                <a:path w="28001" h="5201">
                  <a:moveTo>
                    <a:pt x="0" y="0"/>
                  </a:moveTo>
                  <a:cubicBezTo>
                    <a:pt x="13800" y="5200"/>
                    <a:pt x="28000" y="0"/>
                    <a:pt x="28000" y="0"/>
                  </a:cubicBez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38" name="Google Shape;183;p24"/>
          <p:cNvSpPr/>
          <p:nvPr/>
        </p:nvSpPr>
        <p:spPr>
          <a:xfrm>
            <a:off x="1871640" y="877320"/>
            <a:ext cx="6642000" cy="75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2400" spc="-1" strike="noStrike">
                <a:solidFill>
                  <a:srgbClr val="000000"/>
                </a:solidFill>
                <a:latin typeface="Arial"/>
                <a:ea typeface="Arial"/>
              </a:rPr>
              <a:t>SERVIÇO DE ATENDIMENTO DE URGÊNCIA</a:t>
            </a:r>
            <a:endParaRPr b="0" lang="pt-BR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24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1" lang="pt-BR" sz="2400" spc="-1" strike="noStrike">
                <a:solidFill>
                  <a:srgbClr val="000000"/>
                </a:solidFill>
                <a:latin typeface="Arial"/>
                <a:ea typeface="Arial"/>
              </a:rPr>
              <a:t>E EMERGÊNCIA </a:t>
            </a:r>
            <a:endParaRPr b="0" lang="pt-BR" sz="2400" spc="-1" strike="noStrike">
              <a:latin typeface="Arial"/>
            </a:endParaRPr>
          </a:p>
        </p:txBody>
      </p:sp>
      <p:sp>
        <p:nvSpPr>
          <p:cNvPr id="239" name="Google Shape;184;p24"/>
          <p:cNvSpPr/>
          <p:nvPr/>
        </p:nvSpPr>
        <p:spPr>
          <a:xfrm>
            <a:off x="1475640" y="1800000"/>
            <a:ext cx="7116840" cy="562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2400" spc="-1" strike="noStrike">
                <a:solidFill>
                  <a:srgbClr val="000000"/>
                </a:solidFill>
                <a:latin typeface="Arial"/>
                <a:ea typeface="Arial"/>
              </a:rPr>
              <a:t>UPA</a:t>
            </a:r>
            <a:r>
              <a:rPr b="1" lang="pt-BR" sz="18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  <a:tabLst>
                <a:tab algn="l" pos="0"/>
              </a:tabLst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Arial"/>
              </a:rPr>
              <a:t>- FORAM REALIZADOS </a:t>
            </a:r>
            <a:r>
              <a:rPr b="1" lang="pt-BR" sz="1800" spc="-1" strike="noStrike">
                <a:solidFill>
                  <a:srgbClr val="000000"/>
                </a:solidFill>
                <a:latin typeface="Arial"/>
                <a:ea typeface="Arial"/>
              </a:rPr>
              <a:t>84.732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Arial"/>
              </a:rPr>
              <a:t> ATENDIMENTOS, sendo:</a:t>
            </a:r>
            <a:endParaRPr b="0" lang="pt-BR" sz="1800" spc="-1" strike="noStrike">
              <a:latin typeface="Arial"/>
            </a:endParaRPr>
          </a:p>
          <a:p>
            <a:pPr marL="216000" indent="-216000">
              <a:lnSpc>
                <a:spcPct val="115000"/>
              </a:lnSpc>
              <a:buClr>
                <a:srgbClr val="000000"/>
              </a:buClr>
              <a:buFont typeface="Noto Sans Symbols"/>
              <a:buChar char="●"/>
              <a:tabLst>
                <a:tab algn="l" pos="0"/>
              </a:tabLst>
            </a:pPr>
            <a:r>
              <a:rPr b="1" lang="pt-BR" sz="1800" spc="-1" strike="noStrike">
                <a:solidFill>
                  <a:srgbClr val="000000"/>
                </a:solidFill>
                <a:latin typeface="Arial"/>
                <a:ea typeface="Arial"/>
              </a:rPr>
              <a:t>58.514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Arial"/>
              </a:rPr>
              <a:t> adultos atendidos;</a:t>
            </a:r>
            <a:endParaRPr b="0" lang="pt-BR" sz="1800" spc="-1" strike="noStrike">
              <a:latin typeface="Arial"/>
            </a:endParaRPr>
          </a:p>
          <a:p>
            <a:pPr marL="216000" indent="-216000">
              <a:lnSpc>
                <a:spcPct val="115000"/>
              </a:lnSpc>
              <a:buClr>
                <a:srgbClr val="000000"/>
              </a:buClr>
              <a:buFont typeface="Noto Sans Symbols"/>
              <a:buChar char="●"/>
              <a:tabLst>
                <a:tab algn="l" pos="0"/>
              </a:tabLst>
            </a:pPr>
            <a:r>
              <a:rPr b="1" lang="pt-BR" sz="1800" spc="-1" strike="noStrike">
                <a:solidFill>
                  <a:srgbClr val="000000"/>
                </a:solidFill>
                <a:latin typeface="Arial"/>
                <a:ea typeface="Arial"/>
              </a:rPr>
              <a:t>12.896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Arial"/>
              </a:rPr>
              <a:t> crianças atendidas;</a:t>
            </a:r>
            <a:endParaRPr b="0" lang="pt-BR" sz="1800" spc="-1" strike="noStrike">
              <a:latin typeface="Arial"/>
            </a:endParaRPr>
          </a:p>
          <a:p>
            <a:pPr marL="216000" indent="-216000">
              <a:lnSpc>
                <a:spcPct val="115000"/>
              </a:lnSpc>
              <a:buClr>
                <a:srgbClr val="000000"/>
              </a:buClr>
              <a:buFont typeface="Noto Sans Symbols"/>
              <a:buChar char="●"/>
              <a:tabLst>
                <a:tab algn="l" pos="0"/>
              </a:tabLst>
            </a:pPr>
            <a:r>
              <a:rPr b="1" lang="pt-BR" sz="1800" spc="-1" strike="noStrike">
                <a:solidFill>
                  <a:srgbClr val="000000"/>
                </a:solidFill>
                <a:latin typeface="Arial"/>
                <a:ea typeface="Arial"/>
              </a:rPr>
              <a:t>130 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Arial"/>
              </a:rPr>
              <a:t>pacientes atendidos no Ambulatório de Síndrome Gripal;</a:t>
            </a:r>
            <a:endParaRPr b="0" lang="pt-BR" sz="1800" spc="-1" strike="noStrike">
              <a:latin typeface="Arial"/>
            </a:endParaRPr>
          </a:p>
          <a:p>
            <a:pPr marL="216000" indent="-216000">
              <a:lnSpc>
                <a:spcPct val="115000"/>
              </a:lnSpc>
              <a:buClr>
                <a:srgbClr val="000000"/>
              </a:buClr>
              <a:buFont typeface="Noto Sans Symbols"/>
              <a:buChar char="●"/>
              <a:tabLst>
                <a:tab algn="l" pos="0"/>
              </a:tabLst>
            </a:pPr>
            <a:r>
              <a:rPr b="1" lang="pt-BR" sz="1800" spc="-1" strike="noStrike">
                <a:solidFill>
                  <a:srgbClr val="000000"/>
                </a:solidFill>
                <a:latin typeface="Arial"/>
                <a:ea typeface="Arial"/>
              </a:rPr>
              <a:t>372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Arial"/>
              </a:rPr>
              <a:t> pacientes atendidos na Sala Vermelha;</a:t>
            </a:r>
            <a:endParaRPr b="0" lang="pt-BR" sz="1800" spc="-1" strike="noStrike">
              <a:latin typeface="Arial"/>
            </a:endParaRPr>
          </a:p>
          <a:p>
            <a:pPr marL="216000" indent="-216000">
              <a:lnSpc>
                <a:spcPct val="115000"/>
              </a:lnSpc>
              <a:buClr>
                <a:srgbClr val="000000"/>
              </a:buClr>
              <a:buFont typeface="Noto Sans Symbols"/>
              <a:buChar char="●"/>
              <a:tabLst>
                <a:tab algn="l" pos="0"/>
              </a:tabLst>
            </a:pPr>
            <a:r>
              <a:rPr b="1" lang="pt-BR" sz="1800" spc="-1" strike="noStrike">
                <a:solidFill>
                  <a:srgbClr val="000000"/>
                </a:solidFill>
                <a:latin typeface="Arial"/>
                <a:ea typeface="Arial"/>
              </a:rPr>
              <a:t>12.491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Arial"/>
              </a:rPr>
              <a:t> exames de raio-x realizados;</a:t>
            </a:r>
            <a:endParaRPr b="0" lang="pt-BR" sz="1800" spc="-1" strike="noStrike">
              <a:latin typeface="Arial"/>
            </a:endParaRPr>
          </a:p>
          <a:p>
            <a:pPr marL="216000" indent="-216000">
              <a:lnSpc>
                <a:spcPct val="115000"/>
              </a:lnSpc>
              <a:buClr>
                <a:srgbClr val="000000"/>
              </a:buClr>
              <a:buFont typeface="Noto Sans Symbols"/>
              <a:buChar char="●"/>
              <a:tabLst>
                <a:tab algn="l" pos="0"/>
              </a:tabLst>
            </a:pPr>
            <a:r>
              <a:rPr b="1" lang="pt-BR" sz="1800" spc="-1" strike="noStrike">
                <a:solidFill>
                  <a:srgbClr val="000000"/>
                </a:solidFill>
                <a:latin typeface="Arial"/>
                <a:ea typeface="Arial"/>
              </a:rPr>
              <a:t>329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Arial"/>
              </a:rPr>
              <a:t> ultrassons realizados;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  <a:tabLst>
                <a:tab algn="l" pos="0"/>
              </a:tabLst>
            </a:pPr>
            <a:r>
              <a:rPr b="1" lang="pt-BR" sz="2400" spc="-1" strike="noStrike">
                <a:solidFill>
                  <a:srgbClr val="000000"/>
                </a:solidFill>
                <a:latin typeface="Arial"/>
                <a:ea typeface="Arial"/>
              </a:rPr>
              <a:t>HOSPITAL MUNICIPAL MARGARITA MORALES</a:t>
            </a:r>
            <a:endParaRPr b="0" lang="pt-BR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  <a:tabLst>
                <a:tab algn="l" pos="0"/>
              </a:tabLst>
            </a:pPr>
            <a:r>
              <a:rPr b="1" lang="pt-BR" sz="1800" spc="-1" strike="noStrike">
                <a:solidFill>
                  <a:srgbClr val="000000"/>
                </a:solidFill>
                <a:latin typeface="Arial"/>
                <a:ea typeface="Arial"/>
              </a:rPr>
              <a:t> – 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Arial"/>
              </a:rPr>
              <a:t>FORAM REALIZADOS </a:t>
            </a:r>
            <a:r>
              <a:rPr b="1" lang="pt-BR" sz="1800" spc="-1" strike="noStrike">
                <a:solidFill>
                  <a:srgbClr val="000000"/>
                </a:solidFill>
                <a:latin typeface="Arial"/>
                <a:ea typeface="Arial"/>
              </a:rPr>
              <a:t>37.288 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Arial"/>
              </a:rPr>
              <a:t>ATENDIMENTOS, sendo:</a:t>
            </a:r>
            <a:endParaRPr b="0" lang="pt-BR" sz="1800" spc="-1" strike="noStrike">
              <a:latin typeface="Arial"/>
            </a:endParaRPr>
          </a:p>
          <a:p>
            <a:pPr marL="457200" indent="-280080">
              <a:lnSpc>
                <a:spcPct val="115000"/>
              </a:lnSpc>
              <a:buClr>
                <a:srgbClr val="000000"/>
              </a:buClr>
              <a:buFont typeface="Noto Sans Symbols"/>
              <a:buChar char="●"/>
              <a:tabLst>
                <a:tab algn="l" pos="0"/>
              </a:tabLst>
            </a:pPr>
            <a:r>
              <a:rPr b="1" lang="pt-BR" sz="1800" spc="-1" strike="noStrike">
                <a:solidFill>
                  <a:srgbClr val="000000"/>
                </a:solidFill>
                <a:latin typeface="Arial"/>
                <a:ea typeface="Arial"/>
              </a:rPr>
              <a:t>17.413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Arial"/>
              </a:rPr>
              <a:t> adultos atendidos;</a:t>
            </a:r>
            <a:endParaRPr b="0" lang="pt-BR" sz="1800" spc="-1" strike="noStrike">
              <a:latin typeface="Arial"/>
            </a:endParaRPr>
          </a:p>
          <a:p>
            <a:pPr marL="457200" indent="-280080">
              <a:lnSpc>
                <a:spcPct val="115000"/>
              </a:lnSpc>
              <a:buClr>
                <a:srgbClr val="000000"/>
              </a:buClr>
              <a:buFont typeface="Noto Sans Symbols"/>
              <a:buChar char="●"/>
              <a:tabLst>
                <a:tab algn="l" pos="0"/>
              </a:tabLst>
            </a:pPr>
            <a:r>
              <a:rPr b="1" lang="pt-BR" sz="1800" spc="-1" strike="noStrike">
                <a:solidFill>
                  <a:srgbClr val="000000"/>
                </a:solidFill>
                <a:latin typeface="Arial"/>
                <a:ea typeface="Arial"/>
              </a:rPr>
              <a:t>4.307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Arial"/>
              </a:rPr>
              <a:t> crianças atendidas;</a:t>
            </a:r>
            <a:endParaRPr b="0" lang="pt-BR" sz="1800" spc="-1" strike="noStrike">
              <a:latin typeface="Arial"/>
            </a:endParaRPr>
          </a:p>
          <a:p>
            <a:pPr marL="457200" indent="-280080">
              <a:lnSpc>
                <a:spcPct val="115000"/>
              </a:lnSpc>
              <a:buClr>
                <a:srgbClr val="000000"/>
              </a:buClr>
              <a:buFont typeface="Noto Sans Symbols"/>
              <a:buChar char="●"/>
              <a:tabLst>
                <a:tab algn="l" pos="0"/>
              </a:tabLst>
            </a:pPr>
            <a:r>
              <a:rPr b="1" lang="pt-BR" sz="1800" spc="-1" strike="noStrike">
                <a:solidFill>
                  <a:srgbClr val="000000"/>
                </a:solidFill>
                <a:latin typeface="Arial"/>
                <a:ea typeface="Arial"/>
              </a:rPr>
              <a:t>8.091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Arial"/>
              </a:rPr>
              <a:t> ambulatório síndrome gripal;</a:t>
            </a:r>
            <a:endParaRPr b="0" lang="pt-BR" sz="1800" spc="-1" strike="noStrike">
              <a:latin typeface="Arial"/>
            </a:endParaRPr>
          </a:p>
          <a:p>
            <a:pPr marL="457200" indent="-280080">
              <a:lnSpc>
                <a:spcPct val="115000"/>
              </a:lnSpc>
              <a:buClr>
                <a:srgbClr val="000000"/>
              </a:buClr>
              <a:buFont typeface="Noto Sans Symbols"/>
              <a:buChar char="●"/>
              <a:tabLst>
                <a:tab algn="l" pos="0"/>
              </a:tabLst>
            </a:pPr>
            <a:r>
              <a:rPr b="1" lang="pt-BR" sz="1800" spc="-1" strike="noStrike">
                <a:solidFill>
                  <a:srgbClr val="000000"/>
                </a:solidFill>
                <a:latin typeface="Arial"/>
                <a:ea typeface="Arial"/>
              </a:rPr>
              <a:t>7.477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Arial"/>
              </a:rPr>
              <a:t> Raio-x realizados.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189;p25" descr=""/>
          <p:cNvPicPr/>
          <p:nvPr/>
        </p:nvPicPr>
        <p:blipFill>
          <a:blip r:embed="rId1"/>
          <a:stretch/>
        </p:blipFill>
        <p:spPr>
          <a:xfrm>
            <a:off x="503640" y="574920"/>
            <a:ext cx="1357200" cy="1358280"/>
          </a:xfrm>
          <a:prstGeom prst="rect">
            <a:avLst/>
          </a:prstGeom>
          <a:ln w="0">
            <a:noFill/>
          </a:ln>
        </p:spPr>
      </p:pic>
      <p:pic>
        <p:nvPicPr>
          <p:cNvPr id="241" name="Google Shape;190;p25" descr=""/>
          <p:cNvPicPr/>
          <p:nvPr/>
        </p:nvPicPr>
        <p:blipFill>
          <a:blip r:embed="rId2"/>
          <a:srcRect l="0" t="0" r="20073" b="0"/>
          <a:stretch/>
        </p:blipFill>
        <p:spPr>
          <a:xfrm>
            <a:off x="8413920" y="936000"/>
            <a:ext cx="1510560" cy="763920"/>
          </a:xfrm>
          <a:prstGeom prst="rect">
            <a:avLst/>
          </a:prstGeom>
          <a:ln w="0">
            <a:noFill/>
          </a:ln>
        </p:spPr>
      </p:pic>
      <p:grpSp>
        <p:nvGrpSpPr>
          <p:cNvPr id="242" name="Google Shape;191;p25"/>
          <p:cNvGrpSpPr/>
          <p:nvPr/>
        </p:nvGrpSpPr>
        <p:grpSpPr>
          <a:xfrm>
            <a:off x="360" y="6403680"/>
            <a:ext cx="10068840" cy="1861560"/>
            <a:chOff x="360" y="6403680"/>
            <a:chExt cx="10068840" cy="1861560"/>
          </a:xfrm>
        </p:grpSpPr>
        <p:sp>
          <p:nvSpPr>
            <p:cNvPr id="243" name="Google Shape;192;p25"/>
            <p:cNvSpPr/>
            <p:nvPr/>
          </p:nvSpPr>
          <p:spPr>
            <a:xfrm>
              <a:off x="360" y="6439680"/>
              <a:ext cx="10068480" cy="1109520"/>
            </a:xfrm>
            <a:prstGeom prst="rect">
              <a:avLst/>
            </a:prstGeom>
            <a:solidFill>
              <a:srgbClr val="00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4" name="Google Shape;193;p25"/>
            <p:cNvSpPr/>
            <p:nvPr/>
          </p:nvSpPr>
          <p:spPr>
            <a:xfrm>
              <a:off x="360" y="6403680"/>
              <a:ext cx="10068840" cy="1861560"/>
            </a:xfrm>
            <a:custGeom>
              <a:avLst/>
              <a:gdLst/>
              <a:ahLst/>
              <a:rect l="l" t="t" r="r" b="b"/>
              <a:pathLst>
                <a:path w="28001" h="5201">
                  <a:moveTo>
                    <a:pt x="0" y="0"/>
                  </a:moveTo>
                  <a:cubicBezTo>
                    <a:pt x="13800" y="5200"/>
                    <a:pt x="28000" y="0"/>
                    <a:pt x="28000" y="0"/>
                  </a:cubicBez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45" name="Google Shape;194;p25"/>
          <p:cNvSpPr/>
          <p:nvPr/>
        </p:nvSpPr>
        <p:spPr>
          <a:xfrm>
            <a:off x="1609200" y="817920"/>
            <a:ext cx="7140240" cy="111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2400" spc="-1" strike="noStrike">
                <a:solidFill>
                  <a:srgbClr val="000000"/>
                </a:solidFill>
                <a:latin typeface="Arial"/>
                <a:ea typeface="Arial"/>
              </a:rPr>
              <a:t>CENTRO DE ATENDIMENTO ESPECIALIZADO</a:t>
            </a:r>
            <a:endParaRPr b="0" lang="pt-BR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2400" spc="-1" strike="noStrike">
                <a:solidFill>
                  <a:srgbClr val="000000"/>
                </a:solidFill>
                <a:latin typeface="Arial"/>
                <a:ea typeface="Arial"/>
              </a:rPr>
              <a:t>DA SAÚDE DA MULHER </a:t>
            </a:r>
            <a:endParaRPr b="0" lang="pt-BR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400" spc="-1" strike="noStrike">
              <a:latin typeface="Arial"/>
            </a:endParaRPr>
          </a:p>
        </p:txBody>
      </p:sp>
      <p:graphicFrame>
        <p:nvGraphicFramePr>
          <p:cNvPr id="246" name="Google Shape;195;p25"/>
          <p:cNvGraphicFramePr/>
          <p:nvPr/>
        </p:nvGraphicFramePr>
        <p:xfrm>
          <a:off x="807120" y="1823040"/>
          <a:ext cx="8942760" cy="5001120"/>
        </p:xfrm>
        <a:graphic>
          <a:graphicData uri="http://schemas.openxmlformats.org/drawingml/2006/table">
            <a:tbl>
              <a:tblPr/>
              <a:tblGrid>
                <a:gridCol w="5162760"/>
                <a:gridCol w="3780360"/>
              </a:tblGrid>
              <a:tr h="56340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ATIVIDADES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QUANTIDADE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9655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Consultas </a:t>
                      </a: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(Mastologia, Ginecologia, Climatério,</a:t>
                      </a:r>
                      <a:endParaRPr b="0" lang="pt-BR" sz="16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Infertilidade, Obstetrícia, Pediatria, Psicologia, Nutrição, Endocrinologia) 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3.788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6080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Inserção de DIU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133</a:t>
                      </a:r>
                      <a:endParaRPr b="0" lang="pt-BR" sz="1800" spc="-1" strike="noStrike">
                        <a:latin typeface="Arial"/>
                      </a:endParaRPr>
                    </a:p>
                    <a:p>
                      <a:pPr algn="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55908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Pré-natal de risco habitual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408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4687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Acupuntura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127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4878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Triagem Neonatal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11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527400">
                <a:tc>
                  <a:txBody>
                    <a:bodyPr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Encaminhamentos CACON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23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821520">
                <a:tc>
                  <a:txBody>
                    <a:bodyPr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Exames </a:t>
                      </a: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(Citologias, PAAF, CAF, Core Biopsy, Biópsias de Colo/Vulva)</a:t>
                      </a:r>
                      <a:endParaRPr b="0" lang="pt-BR" sz="16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pt-BR" sz="16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Cirurgias de Mama e Pequenas Cirurgias Ginecológicas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187</a:t>
                      </a:r>
                      <a:endParaRPr b="0" lang="pt-BR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pt-BR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7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00;p26" descr=""/>
          <p:cNvPicPr/>
          <p:nvPr/>
        </p:nvPicPr>
        <p:blipFill>
          <a:blip r:embed="rId1"/>
          <a:stretch/>
        </p:blipFill>
        <p:spPr>
          <a:xfrm>
            <a:off x="503640" y="574920"/>
            <a:ext cx="1357200" cy="1358280"/>
          </a:xfrm>
          <a:prstGeom prst="rect">
            <a:avLst/>
          </a:prstGeom>
          <a:ln w="0">
            <a:noFill/>
          </a:ln>
        </p:spPr>
      </p:pic>
      <p:pic>
        <p:nvPicPr>
          <p:cNvPr id="248" name="Google Shape;201;p26" descr=""/>
          <p:cNvPicPr/>
          <p:nvPr/>
        </p:nvPicPr>
        <p:blipFill>
          <a:blip r:embed="rId2"/>
          <a:srcRect l="0" t="0" r="20073" b="0"/>
          <a:stretch/>
        </p:blipFill>
        <p:spPr>
          <a:xfrm>
            <a:off x="8413920" y="936000"/>
            <a:ext cx="1510560" cy="763920"/>
          </a:xfrm>
          <a:prstGeom prst="rect">
            <a:avLst/>
          </a:prstGeom>
          <a:ln w="0">
            <a:noFill/>
          </a:ln>
        </p:spPr>
      </p:pic>
      <p:grpSp>
        <p:nvGrpSpPr>
          <p:cNvPr id="249" name="Google Shape;202;p26"/>
          <p:cNvGrpSpPr/>
          <p:nvPr/>
        </p:nvGrpSpPr>
        <p:grpSpPr>
          <a:xfrm>
            <a:off x="360" y="6403680"/>
            <a:ext cx="10068840" cy="1861560"/>
            <a:chOff x="360" y="6403680"/>
            <a:chExt cx="10068840" cy="1861560"/>
          </a:xfrm>
        </p:grpSpPr>
        <p:sp>
          <p:nvSpPr>
            <p:cNvPr id="250" name="Google Shape;203;p26"/>
            <p:cNvSpPr/>
            <p:nvPr/>
          </p:nvSpPr>
          <p:spPr>
            <a:xfrm>
              <a:off x="360" y="6439680"/>
              <a:ext cx="10068480" cy="1109520"/>
            </a:xfrm>
            <a:prstGeom prst="rect">
              <a:avLst/>
            </a:prstGeom>
            <a:solidFill>
              <a:srgbClr val="00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1" name="Google Shape;204;p26"/>
            <p:cNvSpPr/>
            <p:nvPr/>
          </p:nvSpPr>
          <p:spPr>
            <a:xfrm>
              <a:off x="360" y="6403680"/>
              <a:ext cx="10068840" cy="1861560"/>
            </a:xfrm>
            <a:custGeom>
              <a:avLst/>
              <a:gdLst/>
              <a:ahLst/>
              <a:rect l="l" t="t" r="r" b="b"/>
              <a:pathLst>
                <a:path w="28001" h="5201">
                  <a:moveTo>
                    <a:pt x="0" y="0"/>
                  </a:moveTo>
                  <a:cubicBezTo>
                    <a:pt x="13800" y="5200"/>
                    <a:pt x="28000" y="0"/>
                    <a:pt x="28000" y="0"/>
                  </a:cubicBez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52" name="Google Shape;205;p26"/>
          <p:cNvSpPr/>
          <p:nvPr/>
        </p:nvSpPr>
        <p:spPr>
          <a:xfrm>
            <a:off x="1804680" y="1001880"/>
            <a:ext cx="6459480" cy="69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2200" spc="-1" strike="noStrike">
                <a:solidFill>
                  <a:srgbClr val="000000"/>
                </a:solidFill>
                <a:latin typeface="Arial"/>
                <a:ea typeface="Arial"/>
              </a:rPr>
              <a:t>CENTRO DE REFERÊNCIA EM CUIDADOS</a:t>
            </a:r>
            <a:endParaRPr b="0" lang="pt-BR" sz="2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2200" spc="-1" strike="noStrike">
                <a:solidFill>
                  <a:srgbClr val="000000"/>
                </a:solidFill>
                <a:latin typeface="Arial"/>
                <a:ea typeface="Arial"/>
              </a:rPr>
              <a:t>TRANSESPECÍFICOS – AMBULATÓRIO TRANS </a:t>
            </a:r>
            <a:endParaRPr b="0" lang="pt-BR" sz="2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200" spc="-1" strike="noStrike">
              <a:latin typeface="Arial"/>
            </a:endParaRPr>
          </a:p>
        </p:txBody>
      </p:sp>
      <p:sp>
        <p:nvSpPr>
          <p:cNvPr id="253" name="Google Shape;206;p26"/>
          <p:cNvSpPr/>
          <p:nvPr/>
        </p:nvSpPr>
        <p:spPr>
          <a:xfrm>
            <a:off x="791640" y="2037960"/>
            <a:ext cx="8484480" cy="489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457200" indent="-355680">
              <a:lnSpc>
                <a:spcPct val="100000"/>
              </a:lnSpc>
              <a:buClr>
                <a:srgbClr val="000000"/>
              </a:buClr>
              <a:buFont typeface="Arial"/>
              <a:buChar char="●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  <a:ea typeface="Arial"/>
              </a:rPr>
              <a:t>REALIZADOS 634</a:t>
            </a:r>
            <a:r>
              <a:rPr b="1" lang="pt-BR" sz="20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0" lang="pt-BR" sz="2000" spc="-1" strike="noStrike">
                <a:solidFill>
                  <a:srgbClr val="000000"/>
                </a:solidFill>
                <a:latin typeface="Arial"/>
                <a:ea typeface="Arial"/>
              </a:rPr>
              <a:t>ATENDIMENTOS, DESTES:</a:t>
            </a:r>
            <a:endParaRPr b="0" lang="pt-BR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2000" spc="-1" strike="noStrike">
                <a:solidFill>
                  <a:srgbClr val="000000"/>
                </a:solidFill>
                <a:latin typeface="Arial"/>
                <a:ea typeface="Arial"/>
              </a:rPr>
              <a:t>456</a:t>
            </a:r>
            <a:r>
              <a:rPr b="0" lang="pt-BR" sz="2000" spc="-1" strike="noStrike">
                <a:solidFill>
                  <a:srgbClr val="000000"/>
                </a:solidFill>
                <a:latin typeface="Arial"/>
                <a:ea typeface="Arial"/>
              </a:rPr>
              <a:t> consultas;</a:t>
            </a:r>
            <a:endParaRPr b="0" lang="pt-BR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2000" spc="-1" strike="noStrike">
                <a:solidFill>
                  <a:srgbClr val="000000"/>
                </a:solidFill>
                <a:latin typeface="Arial"/>
                <a:ea typeface="Arial"/>
              </a:rPr>
              <a:t>90</a:t>
            </a:r>
            <a:r>
              <a:rPr b="0" lang="pt-BR" sz="2000" spc="-1" strike="noStrike">
                <a:solidFill>
                  <a:srgbClr val="000000"/>
                </a:solidFill>
                <a:latin typeface="Arial"/>
                <a:ea typeface="Arial"/>
              </a:rPr>
              <a:t> atendimentos com a equipe de enfermagem;</a:t>
            </a:r>
            <a:endParaRPr b="0" lang="pt-BR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2000" spc="-1" strike="noStrike">
                <a:solidFill>
                  <a:srgbClr val="000000"/>
                </a:solidFill>
                <a:latin typeface="Arial"/>
                <a:ea typeface="Arial"/>
              </a:rPr>
              <a:t>2</a:t>
            </a:r>
            <a:r>
              <a:rPr b="0" lang="pt-BR" sz="2000" spc="-1" strike="noStrike">
                <a:solidFill>
                  <a:srgbClr val="000000"/>
                </a:solidFill>
                <a:latin typeface="Arial"/>
                <a:ea typeface="Arial"/>
              </a:rPr>
              <a:t> busca ativa por pacientes;</a:t>
            </a:r>
            <a:endParaRPr b="0" lang="pt-BR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  <a:ea typeface="Arial"/>
              </a:rPr>
              <a:t>procedimentos ambulatoriais;</a:t>
            </a:r>
            <a:endParaRPr b="0" lang="pt-BR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2000" spc="-1" strike="noStrike">
                <a:solidFill>
                  <a:srgbClr val="000000"/>
                </a:solidFill>
                <a:latin typeface="Arial"/>
                <a:ea typeface="Arial"/>
              </a:rPr>
              <a:t>0</a:t>
            </a:r>
            <a:r>
              <a:rPr b="0" lang="pt-BR" sz="2000" spc="-1" strike="noStrike">
                <a:solidFill>
                  <a:srgbClr val="000000"/>
                </a:solidFill>
                <a:latin typeface="Arial"/>
                <a:ea typeface="Arial"/>
              </a:rPr>
              <a:t> atendimentos realizados via telefone e whatsapp.</a:t>
            </a:r>
            <a:endParaRPr b="0" lang="pt-BR" sz="2000" spc="-1" strike="noStrike">
              <a:latin typeface="Arial"/>
            </a:endParaRPr>
          </a:p>
          <a:p>
            <a:pPr marL="457200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000" spc="-1" strike="noStrike">
              <a:latin typeface="Arial"/>
            </a:endParaRPr>
          </a:p>
          <a:p>
            <a:pPr marL="457200" indent="-355680">
              <a:lnSpc>
                <a:spcPct val="100000"/>
              </a:lnSpc>
              <a:buClr>
                <a:srgbClr val="000000"/>
              </a:buClr>
              <a:buFont typeface="Arial"/>
              <a:buChar char="●"/>
              <a:tabLst>
                <a:tab algn="l" pos="0"/>
              </a:tabLst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  <a:ea typeface="Arial"/>
              </a:rPr>
              <a:t>ATIVIDADES: </a:t>
            </a:r>
            <a:endParaRPr b="0" lang="pt-BR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2000" spc="-1" strike="noStrike">
                <a:solidFill>
                  <a:srgbClr val="000000"/>
                </a:solidFill>
                <a:latin typeface="Arial"/>
                <a:ea typeface="Arial"/>
              </a:rPr>
              <a:t>24</a:t>
            </a:r>
            <a:r>
              <a:rPr b="0" lang="pt-BR" sz="2000" spc="-1" strike="noStrike">
                <a:solidFill>
                  <a:srgbClr val="000000"/>
                </a:solidFill>
                <a:latin typeface="Arial"/>
                <a:ea typeface="Arial"/>
              </a:rPr>
              <a:t> reuniões realizadas com a equipe e grupo de pacientes;</a:t>
            </a:r>
            <a:endParaRPr b="0" lang="pt-BR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2000" spc="-1" strike="noStrike">
                <a:solidFill>
                  <a:srgbClr val="000000"/>
                </a:solidFill>
                <a:latin typeface="Arial"/>
                <a:ea typeface="Arial"/>
              </a:rPr>
              <a:t>5 </a:t>
            </a:r>
            <a:r>
              <a:rPr b="0" lang="pt-BR" sz="2000" spc="-1" strike="noStrike">
                <a:solidFill>
                  <a:srgbClr val="000000"/>
                </a:solidFill>
                <a:latin typeface="Arial"/>
                <a:ea typeface="Arial"/>
              </a:rPr>
              <a:t>matriciamento;</a:t>
            </a:r>
            <a:endParaRPr b="0" lang="pt-BR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2000" spc="-1" strike="noStrike">
                <a:solidFill>
                  <a:srgbClr val="000000"/>
                </a:solidFill>
                <a:latin typeface="Arial"/>
                <a:ea typeface="Arial"/>
              </a:rPr>
              <a:t>7</a:t>
            </a:r>
            <a:r>
              <a:rPr b="0" lang="pt-BR" sz="2000" spc="-1" strike="noStrike">
                <a:solidFill>
                  <a:srgbClr val="000000"/>
                </a:solidFill>
                <a:latin typeface="Arial"/>
                <a:ea typeface="Arial"/>
              </a:rPr>
              <a:t> visitas técnicas realizadas por acadêmicos de Faculdades e seus Representantes – Coletivos LGBT+;</a:t>
            </a:r>
            <a:endParaRPr b="0" lang="pt-BR" sz="2000" spc="-1" strike="noStrike">
              <a:latin typeface="Arial"/>
            </a:endParaRPr>
          </a:p>
          <a:p>
            <a:pPr marL="457200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" name="Google Shape;211;p27"/>
          <p:cNvGrpSpPr/>
          <p:nvPr/>
        </p:nvGrpSpPr>
        <p:grpSpPr>
          <a:xfrm>
            <a:off x="360" y="6439680"/>
            <a:ext cx="10068840" cy="1861560"/>
            <a:chOff x="360" y="6439680"/>
            <a:chExt cx="10068840" cy="1861560"/>
          </a:xfrm>
        </p:grpSpPr>
        <p:sp>
          <p:nvSpPr>
            <p:cNvPr id="255" name="Google Shape;212;p27"/>
            <p:cNvSpPr/>
            <p:nvPr/>
          </p:nvSpPr>
          <p:spPr>
            <a:xfrm>
              <a:off x="360" y="6475680"/>
              <a:ext cx="10068480" cy="1109520"/>
            </a:xfrm>
            <a:prstGeom prst="rect">
              <a:avLst/>
            </a:prstGeom>
            <a:solidFill>
              <a:srgbClr val="00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6" name="Google Shape;213;p27"/>
            <p:cNvSpPr/>
            <p:nvPr/>
          </p:nvSpPr>
          <p:spPr>
            <a:xfrm>
              <a:off x="360" y="6439680"/>
              <a:ext cx="10068840" cy="1861560"/>
            </a:xfrm>
            <a:custGeom>
              <a:avLst/>
              <a:gdLst/>
              <a:ahLst/>
              <a:rect l="l" t="t" r="r" b="b"/>
              <a:pathLst>
                <a:path w="28001" h="5201">
                  <a:moveTo>
                    <a:pt x="0" y="0"/>
                  </a:moveTo>
                  <a:cubicBezTo>
                    <a:pt x="13800" y="5200"/>
                    <a:pt x="28000" y="0"/>
                    <a:pt x="28000" y="0"/>
                  </a:cubicBez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57" name="Google Shape;214;p27"/>
          <p:cNvSpPr/>
          <p:nvPr/>
        </p:nvSpPr>
        <p:spPr>
          <a:xfrm>
            <a:off x="1463760" y="655200"/>
            <a:ext cx="6684840" cy="1126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3200" spc="-1" strike="noStrike">
                <a:solidFill>
                  <a:srgbClr val="000000"/>
                </a:solidFill>
                <a:latin typeface="Arial"/>
                <a:ea typeface="Arial"/>
              </a:rPr>
              <a:t>Atendimentos dos Hospitais </a:t>
            </a:r>
            <a:endParaRPr b="0" lang="pt-BR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3200" spc="-1" strike="noStrike">
                <a:solidFill>
                  <a:srgbClr val="000000"/>
                </a:solidFill>
                <a:latin typeface="Arial"/>
                <a:ea typeface="Arial"/>
              </a:rPr>
              <a:t>Conveniados com o SUS</a:t>
            </a:r>
            <a:endParaRPr b="0" lang="pt-BR" sz="3200" spc="-1" strike="noStrike">
              <a:latin typeface="Arial"/>
            </a:endParaRPr>
          </a:p>
        </p:txBody>
      </p:sp>
      <p:pic>
        <p:nvPicPr>
          <p:cNvPr id="258" name="Google Shape;215;p27" descr=""/>
          <p:cNvPicPr/>
          <p:nvPr/>
        </p:nvPicPr>
        <p:blipFill>
          <a:blip r:embed="rId1"/>
          <a:stretch/>
        </p:blipFill>
        <p:spPr>
          <a:xfrm>
            <a:off x="438840" y="496080"/>
            <a:ext cx="1284840" cy="1285560"/>
          </a:xfrm>
          <a:prstGeom prst="rect">
            <a:avLst/>
          </a:prstGeom>
          <a:ln w="0">
            <a:noFill/>
          </a:ln>
        </p:spPr>
      </p:pic>
      <p:pic>
        <p:nvPicPr>
          <p:cNvPr id="259" name="Google Shape;216;p27" descr=""/>
          <p:cNvPicPr/>
          <p:nvPr/>
        </p:nvPicPr>
        <p:blipFill>
          <a:blip r:embed="rId2"/>
          <a:srcRect l="0" t="0" r="20073" b="0"/>
          <a:stretch/>
        </p:blipFill>
        <p:spPr>
          <a:xfrm>
            <a:off x="7937280" y="655200"/>
            <a:ext cx="1686960" cy="853560"/>
          </a:xfrm>
          <a:prstGeom prst="rect">
            <a:avLst/>
          </a:prstGeom>
          <a:ln w="0">
            <a:noFill/>
          </a:ln>
        </p:spPr>
      </p:pic>
      <p:sp>
        <p:nvSpPr>
          <p:cNvPr id="260" name="Google Shape;217;p27"/>
          <p:cNvSpPr/>
          <p:nvPr/>
        </p:nvSpPr>
        <p:spPr>
          <a:xfrm>
            <a:off x="1079640" y="2266920"/>
            <a:ext cx="8052480" cy="427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3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Santa Casa</a:t>
            </a:r>
            <a:endParaRPr b="0" lang="pt-BR" sz="3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Noto Sans Symbols"/>
              <a:buChar char="∙"/>
              <a:tabLst>
                <a:tab algn="l" pos="0"/>
              </a:tabLst>
            </a:pPr>
            <a:r>
              <a:rPr b="0" lang="pt-BR" sz="2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    </a:t>
            </a:r>
            <a:r>
              <a:rPr b="0" lang="pt-BR" sz="2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Internações – 2.874</a:t>
            </a:r>
            <a:endParaRPr b="0" lang="pt-BR" sz="26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Noto Sans Symbols"/>
              <a:buChar char="∙"/>
              <a:tabLst>
                <a:tab algn="l" pos="0"/>
              </a:tabLst>
            </a:pPr>
            <a:r>
              <a:rPr b="0" lang="pt-BR" sz="2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   </a:t>
            </a:r>
            <a:r>
              <a:rPr b="0" lang="pt-BR" sz="2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Produção Ambulatorial – R$ 7.241.399,35</a:t>
            </a:r>
            <a:endParaRPr b="0" lang="pt-BR" sz="2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3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Santa Lúcia</a:t>
            </a:r>
            <a:endParaRPr b="0" lang="pt-BR" sz="3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Noto Sans Symbols"/>
              <a:buChar char="∙"/>
              <a:tabLst>
                <a:tab algn="l" pos="0"/>
              </a:tabLst>
            </a:pPr>
            <a:r>
              <a:rPr b="0" lang="pt-BR" sz="2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      </a:t>
            </a:r>
            <a:r>
              <a:rPr b="0" lang="pt-BR" sz="2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Internações – 1.514</a:t>
            </a:r>
            <a:endParaRPr b="0" lang="pt-BR" sz="26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Noto Sans Symbols"/>
              <a:buChar char="∙"/>
              <a:tabLst>
                <a:tab algn="l" pos="0"/>
              </a:tabLst>
            </a:pPr>
            <a:r>
              <a:rPr b="0" lang="pt-BR" sz="2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   </a:t>
            </a:r>
            <a:r>
              <a:rPr b="0" lang="pt-BR" sz="2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Produção Ambulatorial – R$ 7.173.446,10</a:t>
            </a:r>
            <a:endParaRPr b="0" lang="pt-BR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22;p28"/>
          <p:cNvSpPr/>
          <p:nvPr/>
        </p:nvSpPr>
        <p:spPr>
          <a:xfrm>
            <a:off x="935640" y="317520"/>
            <a:ext cx="7787160" cy="132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48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1" lang="pt-BR" sz="4800" spc="-1" strike="noStrike">
                <a:solidFill>
                  <a:srgbClr val="000000"/>
                </a:solidFill>
                <a:latin typeface="Arial"/>
                <a:ea typeface="Arial"/>
              </a:rPr>
              <a:t>Vigilância em Saúde</a:t>
            </a:r>
            <a:endParaRPr b="0" lang="pt-BR" sz="4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4000" spc="-1" strike="noStrike">
                <a:solidFill>
                  <a:srgbClr val="000000"/>
                </a:solidFill>
                <a:latin typeface="Arial"/>
                <a:ea typeface="Arial"/>
              </a:rPr>
              <a:t>   </a:t>
            </a:r>
            <a:r>
              <a:rPr b="1" lang="pt-BR" sz="2800" spc="-1" strike="noStrike">
                <a:solidFill>
                  <a:srgbClr val="000000"/>
                </a:solidFill>
                <a:latin typeface="Arial"/>
                <a:ea typeface="Arial"/>
              </a:rPr>
              <a:t>Vigilância Epidemiológica</a:t>
            </a:r>
            <a:endParaRPr b="0" lang="pt-BR" sz="2800" spc="-1" strike="noStrike">
              <a:latin typeface="Arial"/>
            </a:endParaRPr>
          </a:p>
        </p:txBody>
      </p:sp>
      <p:grpSp>
        <p:nvGrpSpPr>
          <p:cNvPr id="262" name="Google Shape;223;p28"/>
          <p:cNvGrpSpPr/>
          <p:nvPr/>
        </p:nvGrpSpPr>
        <p:grpSpPr>
          <a:xfrm>
            <a:off x="360" y="6439680"/>
            <a:ext cx="10068840" cy="1861560"/>
            <a:chOff x="360" y="6439680"/>
            <a:chExt cx="10068840" cy="1861560"/>
          </a:xfrm>
        </p:grpSpPr>
        <p:sp>
          <p:nvSpPr>
            <p:cNvPr id="263" name="Google Shape;224;p28"/>
            <p:cNvSpPr/>
            <p:nvPr/>
          </p:nvSpPr>
          <p:spPr>
            <a:xfrm>
              <a:off x="360" y="6475680"/>
              <a:ext cx="10068480" cy="1109520"/>
            </a:xfrm>
            <a:prstGeom prst="rect">
              <a:avLst/>
            </a:prstGeom>
            <a:solidFill>
              <a:srgbClr val="00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4" name="Google Shape;225;p28"/>
            <p:cNvSpPr/>
            <p:nvPr/>
          </p:nvSpPr>
          <p:spPr>
            <a:xfrm>
              <a:off x="360" y="6439680"/>
              <a:ext cx="10068840" cy="1861560"/>
            </a:xfrm>
            <a:custGeom>
              <a:avLst/>
              <a:gdLst/>
              <a:ahLst/>
              <a:rect l="l" t="t" r="r" b="b"/>
              <a:pathLst>
                <a:path w="28001" h="5201">
                  <a:moveTo>
                    <a:pt x="0" y="0"/>
                  </a:moveTo>
                  <a:cubicBezTo>
                    <a:pt x="13800" y="5200"/>
                    <a:pt x="28000" y="0"/>
                    <a:pt x="28000" y="0"/>
                  </a:cubicBez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265" name="Google Shape;226;p28" descr=""/>
          <p:cNvPicPr/>
          <p:nvPr/>
        </p:nvPicPr>
        <p:blipFill>
          <a:blip r:embed="rId1"/>
          <a:srcRect l="0" t="0" r="20073" b="0"/>
          <a:stretch/>
        </p:blipFill>
        <p:spPr>
          <a:xfrm>
            <a:off x="8487000" y="559080"/>
            <a:ext cx="1086480" cy="547920"/>
          </a:xfrm>
          <a:prstGeom prst="rect">
            <a:avLst/>
          </a:prstGeom>
          <a:ln w="0">
            <a:noFill/>
          </a:ln>
        </p:spPr>
      </p:pic>
      <p:pic>
        <p:nvPicPr>
          <p:cNvPr id="266" name="Google Shape;227;p28" descr=""/>
          <p:cNvPicPr/>
          <p:nvPr/>
        </p:nvPicPr>
        <p:blipFill>
          <a:blip r:embed="rId2"/>
          <a:stretch/>
        </p:blipFill>
        <p:spPr>
          <a:xfrm>
            <a:off x="288000" y="216000"/>
            <a:ext cx="1212840" cy="1213560"/>
          </a:xfrm>
          <a:prstGeom prst="rect">
            <a:avLst/>
          </a:prstGeom>
          <a:ln w="0">
            <a:noFill/>
          </a:ln>
        </p:spPr>
      </p:pic>
      <p:sp>
        <p:nvSpPr>
          <p:cNvPr id="267" name="Google Shape;228;p28"/>
          <p:cNvSpPr/>
          <p:nvPr/>
        </p:nvSpPr>
        <p:spPr>
          <a:xfrm>
            <a:off x="143640" y="5400000"/>
            <a:ext cx="9492480" cy="75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b="0" lang="pt-BR" sz="2400" spc="-1" strike="noStrike">
              <a:latin typeface="Arial"/>
            </a:endParaRPr>
          </a:p>
        </p:txBody>
      </p:sp>
      <p:sp>
        <p:nvSpPr>
          <p:cNvPr id="268" name="Google Shape;229;p28"/>
          <p:cNvSpPr/>
          <p:nvPr/>
        </p:nvSpPr>
        <p:spPr>
          <a:xfrm>
            <a:off x="935640" y="3312000"/>
            <a:ext cx="227880" cy="33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269" name="Google Shape;230;p28"/>
          <p:cNvSpPr/>
          <p:nvPr/>
        </p:nvSpPr>
        <p:spPr>
          <a:xfrm>
            <a:off x="602640" y="1793160"/>
            <a:ext cx="9105840" cy="575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03400">
              <a:lnSpc>
                <a:spcPct val="150000"/>
              </a:lnSpc>
              <a:buClr>
                <a:srgbClr val="000000"/>
              </a:buClr>
              <a:buFont typeface="Noto Sans Symbols"/>
              <a:buChar char="●"/>
            </a:pPr>
            <a:r>
              <a:rPr b="1" lang="pt-BR" sz="2000" spc="-1" strike="noStrike">
                <a:solidFill>
                  <a:srgbClr val="000000"/>
                </a:solidFill>
                <a:latin typeface="Arial"/>
                <a:ea typeface="Arial"/>
              </a:rPr>
              <a:t>SINAN</a:t>
            </a:r>
            <a:r>
              <a:rPr b="0" lang="pt-BR" sz="2000" spc="-1" strike="noStrike">
                <a:solidFill>
                  <a:srgbClr val="000000"/>
                </a:solidFill>
                <a:latin typeface="Arial"/>
                <a:ea typeface="Arial"/>
              </a:rPr>
              <a:t> (Sistema de Informação de Agravo de Notificação): 939 agravos notificados e acompanhados por esta vigilância.</a:t>
            </a:r>
            <a:endParaRPr b="0" lang="pt-BR" sz="20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1" lang="pt-BR" sz="2000" spc="-1" strike="noStrike">
                <a:solidFill>
                  <a:srgbClr val="000000"/>
                </a:solidFill>
                <a:latin typeface="Arial"/>
                <a:ea typeface="Arial"/>
              </a:rPr>
              <a:t>   </a:t>
            </a:r>
            <a:r>
              <a:rPr b="1" lang="pt-BR" sz="2000" spc="-1" strike="noStrike">
                <a:solidFill>
                  <a:srgbClr val="000000"/>
                </a:solidFill>
                <a:latin typeface="Arial"/>
                <a:ea typeface="Arial"/>
              </a:rPr>
              <a:t>SIM</a:t>
            </a:r>
            <a:r>
              <a:rPr b="0" lang="pt-BR" sz="2000" spc="-1" strike="noStrike">
                <a:solidFill>
                  <a:srgbClr val="000000"/>
                </a:solidFill>
                <a:latin typeface="Arial"/>
                <a:ea typeface="Arial"/>
              </a:rPr>
              <a:t> (Sistema de Mortalidade): Ocorreram 625 óbitos no município dos quais:    468 são residentes, 10 fetais, 10 infantis, 04 mulher em idade fértil ,92 com       causa indeterminada.</a:t>
            </a:r>
            <a:endParaRPr b="0" lang="pt-BR" sz="2000" spc="-1" strike="noStrike">
              <a:latin typeface="Arial"/>
            </a:endParaRPr>
          </a:p>
          <a:p>
            <a:pPr marL="216000" indent="-203400">
              <a:lnSpc>
                <a:spcPct val="150000"/>
              </a:lnSpc>
              <a:buClr>
                <a:srgbClr val="000000"/>
              </a:buClr>
              <a:buFont typeface="Noto Sans Symbols"/>
              <a:buChar char="●"/>
            </a:pPr>
            <a:r>
              <a:rPr b="1" lang="pt-BR" sz="2000" spc="-1" strike="noStrike">
                <a:solidFill>
                  <a:srgbClr val="000000"/>
                </a:solidFill>
                <a:latin typeface="Arial"/>
                <a:ea typeface="Arial"/>
              </a:rPr>
              <a:t>MDDA </a:t>
            </a:r>
            <a:r>
              <a:rPr b="0" lang="pt-BR" sz="2000" spc="-1" strike="noStrike">
                <a:solidFill>
                  <a:srgbClr val="000000"/>
                </a:solidFill>
                <a:latin typeface="Arial"/>
                <a:ea typeface="Arial"/>
              </a:rPr>
              <a:t>(Monitoramento das doenças diarreicas agudas): 2.048 casos notificados através das unidades sentinelas para o monitoramento.</a:t>
            </a:r>
            <a:endParaRPr b="0" lang="pt-BR" sz="2000" spc="-1" strike="noStrike">
              <a:latin typeface="Arial"/>
            </a:endParaRPr>
          </a:p>
          <a:p>
            <a:pPr marL="216000" indent="-203400">
              <a:lnSpc>
                <a:spcPct val="150000"/>
              </a:lnSpc>
              <a:buClr>
                <a:srgbClr val="000000"/>
              </a:buClr>
              <a:buFont typeface="Noto Sans Symbols"/>
              <a:buChar char="●"/>
            </a:pPr>
            <a:r>
              <a:rPr b="1" lang="pt-BR" sz="2000" spc="-1" strike="noStrike">
                <a:solidFill>
                  <a:srgbClr val="000000"/>
                </a:solidFill>
                <a:latin typeface="Arial"/>
                <a:ea typeface="Arial"/>
              </a:rPr>
              <a:t>RCBP</a:t>
            </a:r>
            <a:r>
              <a:rPr b="0" lang="pt-BR" sz="2000" spc="-1" strike="noStrike">
                <a:solidFill>
                  <a:srgbClr val="000000"/>
                </a:solidFill>
                <a:latin typeface="Arial"/>
                <a:ea typeface="Arial"/>
              </a:rPr>
              <a:t> (Registro de Câncer de Base Populacional): Não houve coleta de dados, somente atualização do sistema.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270" name="Google Shape;231;p28"/>
          <p:cNvSpPr/>
          <p:nvPr/>
        </p:nvSpPr>
        <p:spPr>
          <a:xfrm>
            <a:off x="4957560" y="3619080"/>
            <a:ext cx="22788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36;p29"/>
          <p:cNvSpPr/>
          <p:nvPr/>
        </p:nvSpPr>
        <p:spPr>
          <a:xfrm>
            <a:off x="-637560" y="386640"/>
            <a:ext cx="9420480" cy="89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4800" spc="-1" strike="noStrike">
                <a:solidFill>
                  <a:srgbClr val="000000"/>
                </a:solidFill>
                <a:latin typeface="Arial"/>
                <a:ea typeface="Arial"/>
              </a:rPr>
              <a:t>         </a:t>
            </a:r>
            <a:r>
              <a:rPr b="1" lang="pt-BR" sz="4800" spc="-1" strike="noStrike">
                <a:solidFill>
                  <a:srgbClr val="000000"/>
                </a:solidFill>
                <a:latin typeface="Arial"/>
                <a:ea typeface="Arial"/>
              </a:rPr>
              <a:t>Vigilância em Saúde</a:t>
            </a:r>
            <a:endParaRPr b="0" lang="pt-BR" sz="4800" spc="-1" strike="noStrike">
              <a:latin typeface="Arial"/>
            </a:endParaRPr>
          </a:p>
        </p:txBody>
      </p:sp>
      <p:grpSp>
        <p:nvGrpSpPr>
          <p:cNvPr id="272" name="Google Shape;237;p29"/>
          <p:cNvGrpSpPr/>
          <p:nvPr/>
        </p:nvGrpSpPr>
        <p:grpSpPr>
          <a:xfrm>
            <a:off x="360" y="6439680"/>
            <a:ext cx="10068840" cy="1861560"/>
            <a:chOff x="360" y="6439680"/>
            <a:chExt cx="10068840" cy="1861560"/>
          </a:xfrm>
        </p:grpSpPr>
        <p:sp>
          <p:nvSpPr>
            <p:cNvPr id="273" name="Google Shape;238;p29"/>
            <p:cNvSpPr/>
            <p:nvPr/>
          </p:nvSpPr>
          <p:spPr>
            <a:xfrm>
              <a:off x="360" y="6475680"/>
              <a:ext cx="10068480" cy="1109520"/>
            </a:xfrm>
            <a:prstGeom prst="rect">
              <a:avLst/>
            </a:prstGeom>
            <a:solidFill>
              <a:srgbClr val="00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4" name="Google Shape;239;p29"/>
            <p:cNvSpPr/>
            <p:nvPr/>
          </p:nvSpPr>
          <p:spPr>
            <a:xfrm>
              <a:off x="360" y="6439680"/>
              <a:ext cx="10068840" cy="1861560"/>
            </a:xfrm>
            <a:custGeom>
              <a:avLst/>
              <a:gdLst/>
              <a:ahLst/>
              <a:rect l="l" t="t" r="r" b="b"/>
              <a:pathLst>
                <a:path w="28001" h="5201">
                  <a:moveTo>
                    <a:pt x="0" y="0"/>
                  </a:moveTo>
                  <a:cubicBezTo>
                    <a:pt x="13800" y="5200"/>
                    <a:pt x="28000" y="0"/>
                    <a:pt x="28000" y="0"/>
                  </a:cubicBez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75" name="Google Shape;240;p29"/>
          <p:cNvSpPr/>
          <p:nvPr/>
        </p:nvSpPr>
        <p:spPr>
          <a:xfrm>
            <a:off x="71640" y="972000"/>
            <a:ext cx="4668840" cy="498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8000" rIns="108000" tIns="63000" bIns="63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</p:txBody>
      </p:sp>
      <p:pic>
        <p:nvPicPr>
          <p:cNvPr id="276" name="Google Shape;241;p29" descr=""/>
          <p:cNvPicPr/>
          <p:nvPr/>
        </p:nvPicPr>
        <p:blipFill>
          <a:blip r:embed="rId1"/>
          <a:srcRect l="0" t="0" r="20073" b="0"/>
          <a:stretch/>
        </p:blipFill>
        <p:spPr>
          <a:xfrm>
            <a:off x="8220240" y="319320"/>
            <a:ext cx="1490040" cy="753480"/>
          </a:xfrm>
          <a:prstGeom prst="rect">
            <a:avLst/>
          </a:prstGeom>
          <a:ln w="0">
            <a:noFill/>
          </a:ln>
        </p:spPr>
      </p:pic>
      <p:pic>
        <p:nvPicPr>
          <p:cNvPr id="277" name="Google Shape;242;p29" descr=""/>
          <p:cNvPicPr/>
          <p:nvPr/>
        </p:nvPicPr>
        <p:blipFill>
          <a:blip r:embed="rId2"/>
          <a:stretch/>
        </p:blipFill>
        <p:spPr>
          <a:xfrm>
            <a:off x="242280" y="155160"/>
            <a:ext cx="1212840" cy="1213560"/>
          </a:xfrm>
          <a:prstGeom prst="rect">
            <a:avLst/>
          </a:prstGeom>
          <a:ln w="0">
            <a:noFill/>
          </a:ln>
        </p:spPr>
      </p:pic>
      <p:sp>
        <p:nvSpPr>
          <p:cNvPr id="278" name="Google Shape;243;p29"/>
          <p:cNvSpPr/>
          <p:nvPr/>
        </p:nvSpPr>
        <p:spPr>
          <a:xfrm>
            <a:off x="143640" y="5400000"/>
            <a:ext cx="9492480" cy="75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b="0" lang="pt-BR" sz="2400" spc="-1" strike="noStrike">
              <a:latin typeface="Arial"/>
            </a:endParaRPr>
          </a:p>
        </p:txBody>
      </p:sp>
      <p:sp>
        <p:nvSpPr>
          <p:cNvPr id="279" name="Google Shape;244;p29"/>
          <p:cNvSpPr/>
          <p:nvPr/>
        </p:nvSpPr>
        <p:spPr>
          <a:xfrm>
            <a:off x="935640" y="3312000"/>
            <a:ext cx="227880" cy="33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280" name="Google Shape;245;p29"/>
          <p:cNvSpPr/>
          <p:nvPr/>
        </p:nvSpPr>
        <p:spPr>
          <a:xfrm>
            <a:off x="647640" y="1512000"/>
            <a:ext cx="8484480" cy="569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16452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marL="457200" indent="-16452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2800" spc="-1" strike="noStrike">
                <a:solidFill>
                  <a:srgbClr val="000000"/>
                </a:solidFill>
                <a:latin typeface="Arial"/>
                <a:ea typeface="Arial"/>
              </a:rPr>
              <a:t>Vigilância Sanitária:</a:t>
            </a:r>
            <a:endParaRPr b="0" lang="pt-BR" sz="2800" spc="-1" strike="noStrike">
              <a:latin typeface="Arial"/>
            </a:endParaRPr>
          </a:p>
          <a:p>
            <a:pPr marL="216000" indent="-14760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400" spc="-1" strike="noStrike">
              <a:latin typeface="Arial"/>
            </a:endParaRPr>
          </a:p>
          <a:p>
            <a:pPr marL="216000" indent="-14760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400" spc="-1" strike="noStrike">
              <a:latin typeface="Arial"/>
            </a:endParaRPr>
          </a:p>
          <a:p>
            <a:pPr marL="216000" indent="-14760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400" spc="-1" strike="noStrike"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Font typeface="Arial"/>
              <a:buChar char="●"/>
              <a:tabLst>
                <a:tab algn="l" pos="0"/>
              </a:tabLst>
            </a:pPr>
            <a:r>
              <a:rPr b="0" lang="pt-BR" sz="2200" spc="-1" strike="noStrike">
                <a:solidFill>
                  <a:srgbClr val="000000"/>
                </a:solidFill>
                <a:latin typeface="Arial"/>
                <a:ea typeface="Arial"/>
              </a:rPr>
              <a:t>Realizadas 374 inspeções sanitárias em estabelecimentos de saúde, higiene e alimentos;</a:t>
            </a:r>
            <a:endParaRPr b="0" lang="pt-BR" sz="2200" spc="-1" strike="noStrike">
              <a:latin typeface="Arial"/>
            </a:endParaRPr>
          </a:p>
          <a:p>
            <a:pPr marL="216000" indent="-153000"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200" spc="-1" strike="noStrike">
              <a:latin typeface="Arial"/>
            </a:endParaRPr>
          </a:p>
          <a:p>
            <a:pPr marL="216000" indent="-153000"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200" spc="-1" strike="noStrike"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Font typeface="Arial"/>
              <a:buChar char="●"/>
              <a:tabLst>
                <a:tab algn="l" pos="0"/>
              </a:tabLst>
            </a:pPr>
            <a:r>
              <a:rPr b="0" lang="pt-BR" sz="2200" spc="-1" strike="noStrike">
                <a:solidFill>
                  <a:srgbClr val="000000"/>
                </a:solidFill>
                <a:latin typeface="Arial"/>
                <a:ea typeface="Arial"/>
              </a:rPr>
              <a:t>Liberados 289 alvarás sanitários;</a:t>
            </a:r>
            <a:endParaRPr b="0" lang="pt-BR" sz="2200" spc="-1" strike="noStrike">
              <a:latin typeface="Arial"/>
            </a:endParaRPr>
          </a:p>
          <a:p>
            <a:pPr marL="216000" indent="-153000"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200" spc="-1" strike="noStrike">
              <a:latin typeface="Arial"/>
            </a:endParaRPr>
          </a:p>
          <a:p>
            <a:pPr marL="216000" indent="-153000"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200" spc="-1" strike="noStrike">
              <a:latin typeface="Arial"/>
            </a:endParaRPr>
          </a:p>
          <a:p>
            <a:pPr marL="216000" indent="-153000"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200" spc="-1" strike="noStrike">
              <a:latin typeface="Arial"/>
            </a:endParaRPr>
          </a:p>
          <a:p>
            <a:pPr marL="216000" indent="-15300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200" spc="-1" strike="noStrike">
              <a:latin typeface="Arial"/>
            </a:endParaRPr>
          </a:p>
          <a:p>
            <a:pPr marL="216000" indent="-15300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200" spc="-1" strike="noStrike">
              <a:latin typeface="Arial"/>
            </a:endParaRPr>
          </a:p>
          <a:p>
            <a:pPr marL="216000" indent="-153000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50;p30"/>
          <p:cNvSpPr/>
          <p:nvPr/>
        </p:nvSpPr>
        <p:spPr>
          <a:xfrm>
            <a:off x="-512640" y="386640"/>
            <a:ext cx="9420480" cy="89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4800" spc="-1" strike="noStrike">
                <a:solidFill>
                  <a:srgbClr val="000000"/>
                </a:solidFill>
                <a:latin typeface="Arial"/>
                <a:ea typeface="Arial"/>
              </a:rPr>
              <a:t>         </a:t>
            </a:r>
            <a:r>
              <a:rPr b="1" lang="pt-BR" sz="4800" spc="-1" strike="noStrike">
                <a:solidFill>
                  <a:srgbClr val="000000"/>
                </a:solidFill>
                <a:latin typeface="Arial"/>
                <a:ea typeface="Arial"/>
              </a:rPr>
              <a:t>Vigilância em Saúde</a:t>
            </a:r>
            <a:endParaRPr b="0" lang="pt-BR" sz="4800" spc="-1" strike="noStrike">
              <a:latin typeface="Arial"/>
            </a:endParaRPr>
          </a:p>
        </p:txBody>
      </p:sp>
      <p:grpSp>
        <p:nvGrpSpPr>
          <p:cNvPr id="282" name="Google Shape;251;p30"/>
          <p:cNvGrpSpPr/>
          <p:nvPr/>
        </p:nvGrpSpPr>
        <p:grpSpPr>
          <a:xfrm>
            <a:off x="360" y="6439680"/>
            <a:ext cx="10068840" cy="1861560"/>
            <a:chOff x="360" y="6439680"/>
            <a:chExt cx="10068840" cy="1861560"/>
          </a:xfrm>
        </p:grpSpPr>
        <p:sp>
          <p:nvSpPr>
            <p:cNvPr id="283" name="Google Shape;252;p30"/>
            <p:cNvSpPr/>
            <p:nvPr/>
          </p:nvSpPr>
          <p:spPr>
            <a:xfrm>
              <a:off x="360" y="6475680"/>
              <a:ext cx="10068480" cy="1109520"/>
            </a:xfrm>
            <a:prstGeom prst="rect">
              <a:avLst/>
            </a:prstGeom>
            <a:solidFill>
              <a:srgbClr val="00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4" name="Google Shape;253;p30"/>
            <p:cNvSpPr/>
            <p:nvPr/>
          </p:nvSpPr>
          <p:spPr>
            <a:xfrm>
              <a:off x="360" y="6439680"/>
              <a:ext cx="10068840" cy="1861560"/>
            </a:xfrm>
            <a:custGeom>
              <a:avLst/>
              <a:gdLst/>
              <a:ahLst/>
              <a:rect l="l" t="t" r="r" b="b"/>
              <a:pathLst>
                <a:path w="28001" h="5201">
                  <a:moveTo>
                    <a:pt x="0" y="0"/>
                  </a:moveTo>
                  <a:cubicBezTo>
                    <a:pt x="13800" y="5200"/>
                    <a:pt x="28000" y="0"/>
                    <a:pt x="28000" y="0"/>
                  </a:cubicBez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285" name="Google Shape;254;p30" descr=""/>
          <p:cNvPicPr/>
          <p:nvPr/>
        </p:nvPicPr>
        <p:blipFill>
          <a:blip r:embed="rId1"/>
          <a:srcRect l="0" t="0" r="20073" b="0"/>
          <a:stretch/>
        </p:blipFill>
        <p:spPr>
          <a:xfrm>
            <a:off x="8487000" y="559080"/>
            <a:ext cx="1086480" cy="547920"/>
          </a:xfrm>
          <a:prstGeom prst="rect">
            <a:avLst/>
          </a:prstGeom>
          <a:ln w="0">
            <a:noFill/>
          </a:ln>
        </p:spPr>
      </p:pic>
      <p:pic>
        <p:nvPicPr>
          <p:cNvPr id="286" name="Google Shape;255;p30" descr=""/>
          <p:cNvPicPr/>
          <p:nvPr/>
        </p:nvPicPr>
        <p:blipFill>
          <a:blip r:embed="rId2"/>
          <a:stretch/>
        </p:blipFill>
        <p:spPr>
          <a:xfrm>
            <a:off x="288000" y="216000"/>
            <a:ext cx="1212840" cy="1213560"/>
          </a:xfrm>
          <a:prstGeom prst="rect">
            <a:avLst/>
          </a:prstGeom>
          <a:ln w="0">
            <a:noFill/>
          </a:ln>
        </p:spPr>
      </p:pic>
      <p:sp>
        <p:nvSpPr>
          <p:cNvPr id="287" name="Google Shape;256;p30"/>
          <p:cNvSpPr/>
          <p:nvPr/>
        </p:nvSpPr>
        <p:spPr>
          <a:xfrm>
            <a:off x="935640" y="3312000"/>
            <a:ext cx="227880" cy="33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288" name="Google Shape;257;p30"/>
          <p:cNvSpPr/>
          <p:nvPr/>
        </p:nvSpPr>
        <p:spPr>
          <a:xfrm>
            <a:off x="677160" y="1290240"/>
            <a:ext cx="8484480" cy="558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45720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2800" spc="-1" strike="noStrike">
                <a:solidFill>
                  <a:srgbClr val="000000"/>
                </a:solidFill>
                <a:latin typeface="Arial"/>
                <a:ea typeface="Arial"/>
              </a:rPr>
              <a:t>Vigilância Ambiental:</a:t>
            </a:r>
            <a:endParaRPr b="0" lang="pt-BR" sz="2800" spc="-1" strike="noStrike">
              <a:latin typeface="Arial"/>
            </a:endParaRPr>
          </a:p>
          <a:p>
            <a:pPr marL="216000" indent="-147600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400" spc="-1" strike="noStrike">
              <a:latin typeface="Arial"/>
            </a:endParaRPr>
          </a:p>
          <a:p>
            <a:pPr marL="216000" indent="-216000" algn="just">
              <a:lnSpc>
                <a:spcPct val="115000"/>
              </a:lnSpc>
              <a:buClr>
                <a:srgbClr val="000000"/>
              </a:buClr>
              <a:buFont typeface="Arial"/>
              <a:buChar char="●"/>
              <a:tabLst>
                <a:tab algn="l" pos="0"/>
              </a:tabLst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Arial"/>
              </a:rPr>
              <a:t>Realizadas 118.052 visitas domiciliares, para eliminação de criadouros do mosquito Aedes Aegypti, e tratamento químico, quando necessário;</a:t>
            </a:r>
            <a:endParaRPr b="0" lang="pt-BR" sz="2400" spc="-1" strike="noStrike">
              <a:latin typeface="Arial"/>
            </a:endParaRPr>
          </a:p>
          <a:p>
            <a:pPr marL="457200" algn="just">
              <a:lnSpc>
                <a:spcPct val="115000"/>
              </a:lnSpc>
              <a:buNone/>
              <a:tabLst>
                <a:tab algn="l" pos="0"/>
              </a:tabLst>
            </a:pPr>
            <a:endParaRPr b="0" lang="pt-BR" sz="2400" spc="-1" strike="noStrike">
              <a:latin typeface="Arial"/>
            </a:endParaRPr>
          </a:p>
          <a:p>
            <a:pPr marL="216000" indent="-216000" algn="just">
              <a:lnSpc>
                <a:spcPct val="115000"/>
              </a:lnSpc>
              <a:buClr>
                <a:srgbClr val="000000"/>
              </a:buClr>
              <a:buFont typeface="Arial"/>
              <a:buChar char="●"/>
              <a:tabLst>
                <a:tab algn="l" pos="0"/>
              </a:tabLst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Arial"/>
              </a:rPr>
              <a:t>Realizadas 273 visitas em pontos estratégicos;</a:t>
            </a:r>
            <a:endParaRPr b="0" lang="pt-BR" sz="2400" spc="-1" strike="noStrike">
              <a:latin typeface="Arial"/>
            </a:endParaRPr>
          </a:p>
          <a:p>
            <a:pPr marL="457200" algn="just">
              <a:lnSpc>
                <a:spcPct val="115000"/>
              </a:lnSpc>
              <a:buNone/>
              <a:tabLst>
                <a:tab algn="l" pos="0"/>
              </a:tabLst>
            </a:pPr>
            <a:endParaRPr b="0" lang="pt-BR" sz="2400" spc="-1" strike="noStrike">
              <a:latin typeface="Arial"/>
            </a:endParaRPr>
          </a:p>
          <a:p>
            <a:pPr marL="216000" indent="-216000" algn="just">
              <a:lnSpc>
                <a:spcPct val="115000"/>
              </a:lnSpc>
              <a:buClr>
                <a:srgbClr val="000000"/>
              </a:buClr>
              <a:buFont typeface="Arial"/>
              <a:buChar char="●"/>
              <a:tabLst>
                <a:tab algn="l" pos="0"/>
              </a:tabLst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Arial"/>
              </a:rPr>
              <a:t>Realizadas 7.677 supervisões de campo de visitas domiciliares pelos Agentes de Combate às Endemias;</a:t>
            </a:r>
            <a:endParaRPr b="0" lang="pt-BR" sz="2400" spc="-1" strike="noStrike">
              <a:latin typeface="Arial"/>
            </a:endParaRPr>
          </a:p>
          <a:p>
            <a:pPr marL="457200" algn="just">
              <a:lnSpc>
                <a:spcPct val="115000"/>
              </a:lnSpc>
              <a:buNone/>
              <a:tabLst>
                <a:tab algn="l" pos="0"/>
              </a:tabLst>
            </a:pPr>
            <a:endParaRPr b="0" lang="pt-BR" sz="2400" spc="-1" strike="noStrike">
              <a:latin typeface="Arial"/>
            </a:endParaRPr>
          </a:p>
          <a:p>
            <a:pPr marL="216000" indent="-216000" algn="just">
              <a:lnSpc>
                <a:spcPct val="115000"/>
              </a:lnSpc>
              <a:buClr>
                <a:srgbClr val="000000"/>
              </a:buClr>
              <a:buFont typeface="Arial"/>
              <a:buChar char="●"/>
              <a:tabLst>
                <a:tab algn="l" pos="0"/>
              </a:tabLst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Arial"/>
              </a:rPr>
              <a:t>Realização da vacinação Antirrábica de Cães e Gatos, com um total de 1.659 animais vacinados .</a:t>
            </a:r>
            <a:endParaRPr b="0" lang="pt-BR" sz="2400" spc="-1" strike="noStrike">
              <a:latin typeface="Arial"/>
            </a:endParaRPr>
          </a:p>
          <a:p>
            <a:pPr marL="216000" indent="-147600"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400" spc="-1" strike="noStrike">
              <a:latin typeface="Arial"/>
            </a:endParaRPr>
          </a:p>
          <a:p>
            <a:pPr marL="216000" indent="-14760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400" spc="-1" strike="noStrike">
              <a:latin typeface="Arial"/>
            </a:endParaRPr>
          </a:p>
          <a:p>
            <a:pPr marL="216000" indent="-14760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400" spc="-1" strike="noStrike">
              <a:latin typeface="Arial"/>
            </a:endParaRPr>
          </a:p>
          <a:p>
            <a:pPr marL="216000" indent="-147600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62;p31"/>
          <p:cNvSpPr/>
          <p:nvPr/>
        </p:nvSpPr>
        <p:spPr>
          <a:xfrm>
            <a:off x="360" y="4608000"/>
            <a:ext cx="10068480" cy="781200"/>
          </a:xfrm>
          <a:prstGeom prst="rect">
            <a:avLst/>
          </a:prstGeom>
          <a:solidFill>
            <a:srgbClr val="99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0" name="Google Shape;263;p31"/>
          <p:cNvSpPr/>
          <p:nvPr/>
        </p:nvSpPr>
        <p:spPr>
          <a:xfrm>
            <a:off x="360" y="1779840"/>
            <a:ext cx="10068480" cy="2817360"/>
          </a:xfrm>
          <a:prstGeom prst="rect">
            <a:avLst/>
          </a:prstGeom>
          <a:solidFill>
            <a:srgbClr val="66cc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91" name="Google Shape;264;p31"/>
          <p:cNvGrpSpPr/>
          <p:nvPr/>
        </p:nvGrpSpPr>
        <p:grpSpPr>
          <a:xfrm>
            <a:off x="360" y="6403680"/>
            <a:ext cx="10068840" cy="1861560"/>
            <a:chOff x="360" y="6403680"/>
            <a:chExt cx="10068840" cy="1861560"/>
          </a:xfrm>
        </p:grpSpPr>
        <p:sp>
          <p:nvSpPr>
            <p:cNvPr id="292" name="Google Shape;265;p31"/>
            <p:cNvSpPr/>
            <p:nvPr/>
          </p:nvSpPr>
          <p:spPr>
            <a:xfrm>
              <a:off x="360" y="6439680"/>
              <a:ext cx="10068480" cy="1109520"/>
            </a:xfrm>
            <a:prstGeom prst="rect">
              <a:avLst/>
            </a:prstGeom>
            <a:solidFill>
              <a:srgbClr val="00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3" name="Google Shape;266;p31"/>
            <p:cNvSpPr/>
            <p:nvPr/>
          </p:nvSpPr>
          <p:spPr>
            <a:xfrm>
              <a:off x="360" y="6403680"/>
              <a:ext cx="10068840" cy="1861560"/>
            </a:xfrm>
            <a:custGeom>
              <a:avLst/>
              <a:gdLst/>
              <a:ahLst/>
              <a:rect l="l" t="t" r="r" b="b"/>
              <a:pathLst>
                <a:path w="28001" h="5201">
                  <a:moveTo>
                    <a:pt x="0" y="0"/>
                  </a:moveTo>
                  <a:cubicBezTo>
                    <a:pt x="13800" y="5200"/>
                    <a:pt x="28000" y="0"/>
                    <a:pt x="28000" y="0"/>
                  </a:cubicBez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94" name="Google Shape;267;p31"/>
          <p:cNvSpPr/>
          <p:nvPr/>
        </p:nvSpPr>
        <p:spPr>
          <a:xfrm>
            <a:off x="71640" y="972000"/>
            <a:ext cx="4668840" cy="498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8000" rIns="108000" tIns="63000" bIns="63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</p:txBody>
      </p:sp>
      <p:pic>
        <p:nvPicPr>
          <p:cNvPr id="295" name="Google Shape;268;p31" descr=""/>
          <p:cNvPicPr/>
          <p:nvPr/>
        </p:nvPicPr>
        <p:blipFill>
          <a:blip r:embed="rId1"/>
          <a:srcRect l="0" t="0" r="20073" b="0"/>
          <a:stretch/>
        </p:blipFill>
        <p:spPr>
          <a:xfrm>
            <a:off x="8838000" y="521280"/>
            <a:ext cx="1086480" cy="547920"/>
          </a:xfrm>
          <a:prstGeom prst="rect">
            <a:avLst/>
          </a:prstGeom>
          <a:ln w="0">
            <a:noFill/>
          </a:ln>
        </p:spPr>
      </p:pic>
      <p:pic>
        <p:nvPicPr>
          <p:cNvPr id="296" name="Google Shape;269;p31" descr=""/>
          <p:cNvPicPr/>
          <p:nvPr/>
        </p:nvPicPr>
        <p:blipFill>
          <a:blip r:embed="rId2"/>
          <a:stretch/>
        </p:blipFill>
        <p:spPr>
          <a:xfrm>
            <a:off x="288000" y="216000"/>
            <a:ext cx="1068840" cy="1069560"/>
          </a:xfrm>
          <a:prstGeom prst="rect">
            <a:avLst/>
          </a:prstGeom>
          <a:ln w="0">
            <a:noFill/>
          </a:ln>
        </p:spPr>
      </p:pic>
      <p:sp>
        <p:nvSpPr>
          <p:cNvPr id="297" name="Google Shape;270;p31"/>
          <p:cNvSpPr/>
          <p:nvPr/>
        </p:nvSpPr>
        <p:spPr>
          <a:xfrm>
            <a:off x="143640" y="5400000"/>
            <a:ext cx="9492480" cy="75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b="0" lang="pt-BR" sz="2400" spc="-1" strike="noStrike">
              <a:latin typeface="Arial"/>
            </a:endParaRPr>
          </a:p>
        </p:txBody>
      </p:sp>
      <p:sp>
        <p:nvSpPr>
          <p:cNvPr id="298" name="Google Shape;271;p31"/>
          <p:cNvSpPr/>
          <p:nvPr/>
        </p:nvSpPr>
        <p:spPr>
          <a:xfrm>
            <a:off x="360" y="5400000"/>
            <a:ext cx="10068480" cy="493200"/>
          </a:xfrm>
          <a:prstGeom prst="rect">
            <a:avLst/>
          </a:prstGeom>
          <a:solidFill>
            <a:srgbClr val="cc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9" name="Google Shape;272;p31"/>
          <p:cNvSpPr/>
          <p:nvPr/>
        </p:nvSpPr>
        <p:spPr>
          <a:xfrm>
            <a:off x="174600" y="4540320"/>
            <a:ext cx="3701880" cy="75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16452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marL="216000" indent="-16452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</p:txBody>
      </p:sp>
      <p:sp>
        <p:nvSpPr>
          <p:cNvPr id="300" name="Google Shape;273;p31"/>
          <p:cNvSpPr/>
          <p:nvPr/>
        </p:nvSpPr>
        <p:spPr>
          <a:xfrm>
            <a:off x="1295640" y="2193480"/>
            <a:ext cx="7620480" cy="212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3600" spc="-1" strike="noStrike">
                <a:solidFill>
                  <a:srgbClr val="000000"/>
                </a:solidFill>
                <a:latin typeface="Arial"/>
                <a:ea typeface="Arial"/>
              </a:rPr>
              <a:t>INDICADORES DE SAÚDE DA        POPULAÇÃO PASSÍVEIS DE                    MONITORAMENTO                                          </a:t>
            </a:r>
            <a:endParaRPr b="0" lang="pt-BR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oogle Shape;278;p32"/>
          <p:cNvGrpSpPr/>
          <p:nvPr/>
        </p:nvGrpSpPr>
        <p:grpSpPr>
          <a:xfrm>
            <a:off x="360" y="6403680"/>
            <a:ext cx="10068840" cy="1861560"/>
            <a:chOff x="360" y="6403680"/>
            <a:chExt cx="10068840" cy="1861560"/>
          </a:xfrm>
        </p:grpSpPr>
        <p:sp>
          <p:nvSpPr>
            <p:cNvPr id="302" name="Google Shape;279;p32"/>
            <p:cNvSpPr/>
            <p:nvPr/>
          </p:nvSpPr>
          <p:spPr>
            <a:xfrm>
              <a:off x="360" y="6439680"/>
              <a:ext cx="10068480" cy="1109520"/>
            </a:xfrm>
            <a:prstGeom prst="rect">
              <a:avLst/>
            </a:prstGeom>
            <a:solidFill>
              <a:srgbClr val="00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3" name="Google Shape;280;p32"/>
            <p:cNvSpPr/>
            <p:nvPr/>
          </p:nvSpPr>
          <p:spPr>
            <a:xfrm>
              <a:off x="360" y="6403680"/>
              <a:ext cx="10068840" cy="1861560"/>
            </a:xfrm>
            <a:custGeom>
              <a:avLst/>
              <a:gdLst/>
              <a:ahLst/>
              <a:rect l="l" t="t" r="r" b="b"/>
              <a:pathLst>
                <a:path w="28001" h="5201">
                  <a:moveTo>
                    <a:pt x="0" y="0"/>
                  </a:moveTo>
                  <a:cubicBezTo>
                    <a:pt x="13800" y="5200"/>
                    <a:pt x="28000" y="0"/>
                    <a:pt x="28000" y="0"/>
                  </a:cubicBez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04" name="Google Shape;281;p32"/>
          <p:cNvSpPr/>
          <p:nvPr/>
        </p:nvSpPr>
        <p:spPr>
          <a:xfrm>
            <a:off x="143640" y="972000"/>
            <a:ext cx="4668840" cy="498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8000" rIns="108000" tIns="63000" bIns="63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</p:txBody>
      </p:sp>
      <p:pic>
        <p:nvPicPr>
          <p:cNvPr id="305" name="Google Shape;282;p32" descr=""/>
          <p:cNvPicPr/>
          <p:nvPr/>
        </p:nvPicPr>
        <p:blipFill>
          <a:blip r:embed="rId1"/>
          <a:srcRect l="0" t="0" r="20073" b="0"/>
          <a:stretch/>
        </p:blipFill>
        <p:spPr>
          <a:xfrm>
            <a:off x="8838000" y="521280"/>
            <a:ext cx="1086480" cy="547920"/>
          </a:xfrm>
          <a:prstGeom prst="rect">
            <a:avLst/>
          </a:prstGeom>
          <a:ln w="0">
            <a:noFill/>
          </a:ln>
        </p:spPr>
      </p:pic>
      <p:pic>
        <p:nvPicPr>
          <p:cNvPr id="306" name="Google Shape;283;p32" descr=""/>
          <p:cNvPicPr/>
          <p:nvPr/>
        </p:nvPicPr>
        <p:blipFill>
          <a:blip r:embed="rId2"/>
          <a:stretch/>
        </p:blipFill>
        <p:spPr>
          <a:xfrm>
            <a:off x="288000" y="216000"/>
            <a:ext cx="1068840" cy="1069560"/>
          </a:xfrm>
          <a:prstGeom prst="rect">
            <a:avLst/>
          </a:prstGeom>
          <a:ln w="0">
            <a:noFill/>
          </a:ln>
        </p:spPr>
      </p:pic>
      <p:sp>
        <p:nvSpPr>
          <p:cNvPr id="307" name="Google Shape;284;p32"/>
          <p:cNvSpPr/>
          <p:nvPr/>
        </p:nvSpPr>
        <p:spPr>
          <a:xfrm>
            <a:off x="143640" y="5400000"/>
            <a:ext cx="9492480" cy="75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b="0" lang="pt-BR" sz="2400" spc="-1" strike="noStrike">
              <a:latin typeface="Arial"/>
            </a:endParaRPr>
          </a:p>
        </p:txBody>
      </p:sp>
      <p:sp>
        <p:nvSpPr>
          <p:cNvPr id="308" name="Google Shape;285;p32"/>
          <p:cNvSpPr/>
          <p:nvPr/>
        </p:nvSpPr>
        <p:spPr>
          <a:xfrm>
            <a:off x="174600" y="4540320"/>
            <a:ext cx="3701880" cy="75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16452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marL="216000" indent="-16452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</p:txBody>
      </p:sp>
      <p:sp>
        <p:nvSpPr>
          <p:cNvPr id="309" name="Google Shape;286;p32"/>
          <p:cNvSpPr/>
          <p:nvPr/>
        </p:nvSpPr>
        <p:spPr>
          <a:xfrm>
            <a:off x="1367640" y="396000"/>
            <a:ext cx="7302960" cy="96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2400" spc="-1" strike="noStrike">
                <a:solidFill>
                  <a:srgbClr val="000000"/>
                </a:solidFill>
                <a:latin typeface="Arial"/>
                <a:ea typeface="Arial"/>
              </a:rPr>
              <a:t>INDICADORES PASSÍVEIS DE MONITORAMENTO QUADRIMESTRAL  </a:t>
            </a:r>
            <a:endParaRPr b="0" lang="pt-BR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2800" spc="-1" strike="noStrike">
                <a:solidFill>
                  <a:srgbClr val="000000"/>
                </a:solidFill>
                <a:latin typeface="Calibri"/>
                <a:ea typeface="Calibri"/>
              </a:rPr>
              <a:t>  </a:t>
            </a:r>
            <a:r>
              <a:rPr b="1" lang="pt-BR" sz="2800" spc="-1" strike="noStrike">
                <a:solidFill>
                  <a:srgbClr val="000000"/>
                </a:solidFill>
                <a:latin typeface="Calibri"/>
                <a:ea typeface="Calibri"/>
              </a:rPr>
              <a:t>	</a:t>
            </a:r>
            <a:r>
              <a:rPr b="1" lang="pt-BR" sz="2800" spc="-1" strike="noStrike">
                <a:solidFill>
                  <a:srgbClr val="000000"/>
                </a:solidFill>
                <a:latin typeface="Calibri"/>
                <a:ea typeface="Calibri"/>
              </a:rPr>
              <a:t>         </a:t>
            </a:r>
            <a:r>
              <a:rPr b="1" lang="pt-BR" sz="2800" spc="-1" strike="noStrike">
                <a:solidFill>
                  <a:srgbClr val="000000"/>
                </a:solidFill>
                <a:latin typeface="Calibri"/>
                <a:ea typeface="Calibri"/>
              </a:rPr>
              <a:t>	</a:t>
            </a:r>
            <a:r>
              <a:rPr b="1" lang="pt-BR" sz="2800" spc="-1" strike="noStrike">
                <a:solidFill>
                  <a:srgbClr val="000000"/>
                </a:solidFill>
                <a:latin typeface="Calibri"/>
                <a:ea typeface="Calibri"/>
              </a:rPr>
              <a:t>    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310" name="Google Shape;287;p32"/>
          <p:cNvSpPr/>
          <p:nvPr/>
        </p:nvSpPr>
        <p:spPr>
          <a:xfrm>
            <a:off x="2338200" y="6051960"/>
            <a:ext cx="4778280" cy="47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600" spc="-1" strike="noStrike">
                <a:solidFill>
                  <a:srgbClr val="000000"/>
                </a:solidFill>
                <a:latin typeface="Calibri"/>
                <a:ea typeface="Calibri"/>
              </a:rPr>
              <a:t>FONTE: Vigilância Epidemiológica. SMS. Poços de Caldas</a:t>
            </a:r>
            <a:endParaRPr b="0" lang="pt-BR" sz="1600" spc="-1" strike="noStrike">
              <a:latin typeface="Arial"/>
            </a:endParaRPr>
          </a:p>
        </p:txBody>
      </p:sp>
      <p:sp>
        <p:nvSpPr>
          <p:cNvPr id="311" name="Google Shape;288;p32"/>
          <p:cNvSpPr/>
          <p:nvPr/>
        </p:nvSpPr>
        <p:spPr>
          <a:xfrm>
            <a:off x="1996920" y="6795360"/>
            <a:ext cx="5460840" cy="57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1600" spc="-1" strike="noStrike">
                <a:solidFill>
                  <a:srgbClr val="000000"/>
                </a:solidFill>
                <a:latin typeface="Calibri"/>
                <a:ea typeface="Calibri"/>
              </a:rPr>
              <a:t>* Conforme Caderno de Diretrizes, Objetivos , Metas e Indicadores 2013-2015, MS, Brasília – DF, 2015.</a:t>
            </a:r>
            <a:endParaRPr b="0" lang="pt-BR" sz="1600" spc="-1" strike="noStrike">
              <a:latin typeface="Arial"/>
            </a:endParaRPr>
          </a:p>
        </p:txBody>
      </p:sp>
      <p:sp>
        <p:nvSpPr>
          <p:cNvPr id="312" name="Google Shape;289;p32"/>
          <p:cNvSpPr/>
          <p:nvPr/>
        </p:nvSpPr>
        <p:spPr>
          <a:xfrm>
            <a:off x="1727640" y="972000"/>
            <a:ext cx="169920" cy="41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313" name="Google Shape;290;p32"/>
          <p:cNvGraphicFramePr/>
          <p:nvPr/>
        </p:nvGraphicFramePr>
        <p:xfrm>
          <a:off x="509400" y="1399320"/>
          <a:ext cx="9059040" cy="5458320"/>
        </p:xfrm>
        <a:graphic>
          <a:graphicData uri="http://schemas.openxmlformats.org/drawingml/2006/table">
            <a:tbl>
              <a:tblPr/>
              <a:tblGrid>
                <a:gridCol w="3107160"/>
                <a:gridCol w="2598840"/>
                <a:gridCol w="3353400"/>
              </a:tblGrid>
              <a:tr h="148356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pt-BR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pt-BR" sz="3450" spc="-1" strike="noStrike" baseline="30000">
                          <a:solidFill>
                            <a:srgbClr val="ffffff"/>
                          </a:solidFill>
                          <a:latin typeface="Calibri"/>
                          <a:ea typeface="Calibri"/>
                        </a:rPr>
                        <a:t> </a:t>
                      </a:r>
                      <a:r>
                        <a:rPr b="1" lang="pt-BR" sz="2000" spc="-1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</a:rPr>
                        <a:t>INDICADOR</a:t>
                      </a:r>
                      <a:endParaRPr b="0" lang="pt-BR" sz="2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pt-BR" sz="20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826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pt-BR" sz="3450" spc="-1" strike="noStrike" baseline="30000">
                          <a:solidFill>
                            <a:srgbClr val="ffffff"/>
                          </a:solidFill>
                          <a:latin typeface="Calibri"/>
                          <a:ea typeface="Calibri"/>
                        </a:rPr>
                        <a:t>RESULTADO</a:t>
                      </a:r>
                      <a:endParaRPr b="0" lang="pt-BR" sz="345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pt-BR" sz="3450" spc="-1" strike="noStrike" baseline="30000">
                          <a:solidFill>
                            <a:srgbClr val="ffffff"/>
                          </a:solidFill>
                          <a:latin typeface="Calibri"/>
                          <a:ea typeface="Calibri"/>
                        </a:rPr>
                        <a:t>2º QUAD/2023</a:t>
                      </a:r>
                      <a:endParaRPr b="0" lang="pt-BR" sz="345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826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pt-BR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pt-BR" sz="2000" spc="-1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</a:rPr>
                        <a:t>ANÁLISE  DO INDICADOR</a:t>
                      </a:r>
                      <a:endParaRPr b="0" lang="pt-BR" sz="2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pt-BR" sz="20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826"/>
                    </a:solidFill>
                  </a:tcPr>
                </a:tc>
              </a:tr>
              <a:tr h="117468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PROPORÇÃO DE ÓBITOS INFANTIS E</a:t>
                      </a:r>
                      <a:endParaRPr b="0" lang="pt-BR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        </a:t>
                      </a: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FETAIS INVESTIGADOS</a:t>
                      </a:r>
                      <a:endParaRPr b="0" lang="pt-BR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pt-BR" sz="14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400" spc="-1" strike="noStrike" baseline="300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 </a:t>
                      </a: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 </a:t>
                      </a: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Infantil 10</a:t>
                      </a:r>
                      <a:endParaRPr b="0" lang="pt-BR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   </a:t>
                      </a: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Fetal   10</a:t>
                      </a:r>
                      <a:endParaRPr b="0" lang="pt-BR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pt-BR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 </a:t>
                      </a:r>
                      <a:endParaRPr b="0" lang="pt-BR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pt-BR" sz="14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 </a:t>
                      </a: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Ocorreram 10 óbitos infantis no 2º quadrimestre e 10 óbitos fetais. </a:t>
                      </a:r>
                      <a:endParaRPr b="0" lang="pt-BR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pt-BR" sz="14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94896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PROPORÇÃO DE ÓBITOS MATERNOS</a:t>
                      </a:r>
                      <a:endParaRPr b="0" lang="pt-BR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INVESTIGADOS</a:t>
                      </a:r>
                      <a:endParaRPr b="0" lang="pt-BR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pt-BR" sz="14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-</a:t>
                      </a:r>
                      <a:endParaRPr b="0" lang="pt-BR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pt-BR" sz="14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90180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PROPORÇÃO DE ÓBITOS DE MULHERES</a:t>
                      </a:r>
                      <a:endParaRPr b="0" lang="pt-BR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EM IDADE FÉRTIL INVESTIGADOS</a:t>
                      </a:r>
                      <a:endParaRPr b="0" lang="pt-BR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pt-BR" sz="14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4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Ocorreram 4 óbitos em MIF. </a:t>
                      </a:r>
                      <a:endParaRPr b="0" lang="pt-BR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pt-BR" sz="14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94968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Nº ABSOLUTO DE MORTE POR DENGUE</a:t>
                      </a:r>
                      <a:endParaRPr b="0" lang="pt-BR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pt-BR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pt-BR" sz="14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Não houve caso por dengue no segundo quadrimestre de 2023.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oogle Shape;75;p15"/>
          <p:cNvGrpSpPr/>
          <p:nvPr/>
        </p:nvGrpSpPr>
        <p:grpSpPr>
          <a:xfrm>
            <a:off x="360" y="6439680"/>
            <a:ext cx="10068840" cy="1803240"/>
            <a:chOff x="360" y="6439680"/>
            <a:chExt cx="10068840" cy="1803240"/>
          </a:xfrm>
        </p:grpSpPr>
        <p:sp>
          <p:nvSpPr>
            <p:cNvPr id="167" name="Google Shape;76;p15"/>
            <p:cNvSpPr/>
            <p:nvPr/>
          </p:nvSpPr>
          <p:spPr>
            <a:xfrm>
              <a:off x="360" y="6474600"/>
              <a:ext cx="10068480" cy="1074600"/>
            </a:xfrm>
            <a:prstGeom prst="rect">
              <a:avLst/>
            </a:prstGeom>
            <a:solidFill>
              <a:srgbClr val="00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8" name="Google Shape;77;p15"/>
            <p:cNvSpPr/>
            <p:nvPr/>
          </p:nvSpPr>
          <p:spPr>
            <a:xfrm>
              <a:off x="360" y="6439680"/>
              <a:ext cx="10068840" cy="1803240"/>
            </a:xfrm>
            <a:custGeom>
              <a:avLst/>
              <a:gdLst/>
              <a:ahLst/>
              <a:rect l="l" t="t" r="r" b="b"/>
              <a:pathLst>
                <a:path w="28001" h="5039">
                  <a:moveTo>
                    <a:pt x="0" y="0"/>
                  </a:moveTo>
                  <a:cubicBezTo>
                    <a:pt x="13800" y="5038"/>
                    <a:pt x="28000" y="0"/>
                    <a:pt x="28000" y="0"/>
                  </a:cubicBez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69" name="Google Shape;78;p15"/>
          <p:cNvSpPr/>
          <p:nvPr/>
        </p:nvSpPr>
        <p:spPr>
          <a:xfrm>
            <a:off x="71640" y="972000"/>
            <a:ext cx="4668840" cy="498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8000" rIns="108000" tIns="63000" bIns="63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</p:txBody>
      </p:sp>
      <p:pic>
        <p:nvPicPr>
          <p:cNvPr id="170" name="Google Shape;79;p15" descr=""/>
          <p:cNvPicPr/>
          <p:nvPr/>
        </p:nvPicPr>
        <p:blipFill>
          <a:blip r:embed="rId1"/>
          <a:srcRect l="0" t="0" r="20073" b="0"/>
          <a:stretch/>
        </p:blipFill>
        <p:spPr>
          <a:xfrm>
            <a:off x="8334000" y="596520"/>
            <a:ext cx="1086480" cy="547920"/>
          </a:xfrm>
          <a:prstGeom prst="rect">
            <a:avLst/>
          </a:prstGeom>
          <a:ln w="0">
            <a:noFill/>
          </a:ln>
        </p:spPr>
      </p:pic>
      <p:pic>
        <p:nvPicPr>
          <p:cNvPr id="171" name="Google Shape;80;p15" descr=""/>
          <p:cNvPicPr/>
          <p:nvPr/>
        </p:nvPicPr>
        <p:blipFill>
          <a:blip r:embed="rId2"/>
          <a:stretch/>
        </p:blipFill>
        <p:spPr>
          <a:xfrm>
            <a:off x="288000" y="216000"/>
            <a:ext cx="1068840" cy="1069560"/>
          </a:xfrm>
          <a:prstGeom prst="rect">
            <a:avLst/>
          </a:prstGeom>
          <a:ln w="0">
            <a:noFill/>
          </a:ln>
        </p:spPr>
      </p:pic>
      <p:sp>
        <p:nvSpPr>
          <p:cNvPr id="172" name="Google Shape;81;p15"/>
          <p:cNvSpPr/>
          <p:nvPr/>
        </p:nvSpPr>
        <p:spPr>
          <a:xfrm>
            <a:off x="174600" y="4540320"/>
            <a:ext cx="3701880" cy="75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16452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marL="216000" indent="-16452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</p:txBody>
      </p:sp>
      <p:sp>
        <p:nvSpPr>
          <p:cNvPr id="173" name="Google Shape;82;p15"/>
          <p:cNvSpPr/>
          <p:nvPr/>
        </p:nvSpPr>
        <p:spPr>
          <a:xfrm>
            <a:off x="1933920" y="648000"/>
            <a:ext cx="6262560" cy="8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2600" spc="-1" strike="noStrike">
                <a:solidFill>
                  <a:srgbClr val="000000"/>
                </a:solidFill>
                <a:latin typeface="Arial"/>
                <a:ea typeface="Arial"/>
              </a:rPr>
              <a:t>LEI COMPLEMENTAR 141/2012 – ARTIGO 36:</a:t>
            </a:r>
            <a:endParaRPr b="0" lang="pt-BR" sz="2600" spc="-1" strike="noStrike">
              <a:latin typeface="Arial"/>
            </a:endParaRPr>
          </a:p>
        </p:txBody>
      </p:sp>
      <p:sp>
        <p:nvSpPr>
          <p:cNvPr id="174" name="Google Shape;83;p15"/>
          <p:cNvSpPr/>
          <p:nvPr/>
        </p:nvSpPr>
        <p:spPr>
          <a:xfrm>
            <a:off x="863640" y="2130480"/>
            <a:ext cx="8700480" cy="441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Arial"/>
              </a:rPr>
              <a:t>I – Montante e fonte dos recursos aplicados no período;</a:t>
            </a:r>
            <a:endParaRPr b="0" lang="pt-BR" sz="2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Arial"/>
              </a:rPr>
              <a:t>II – Auditorias realizadas ou em fase de execução no período e suas recomendações e determinações;</a:t>
            </a:r>
            <a:endParaRPr b="0" lang="pt-BR" sz="2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Arial"/>
              </a:rPr>
              <a:t>III – Oferta e produção de serviços públicos na rede assistencial própria, contratada e conveniada, cotejando esses dados com os indicadores de saúde da população em seu âmbito de atuação;</a:t>
            </a:r>
            <a:endParaRPr b="0" lang="pt-BR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" name="Google Shape;295;p33"/>
          <p:cNvGrpSpPr/>
          <p:nvPr/>
        </p:nvGrpSpPr>
        <p:grpSpPr>
          <a:xfrm>
            <a:off x="360" y="6439680"/>
            <a:ext cx="10068840" cy="1861560"/>
            <a:chOff x="360" y="6439680"/>
            <a:chExt cx="10068840" cy="1861560"/>
          </a:xfrm>
        </p:grpSpPr>
        <p:sp>
          <p:nvSpPr>
            <p:cNvPr id="315" name="Google Shape;296;p33"/>
            <p:cNvSpPr/>
            <p:nvPr/>
          </p:nvSpPr>
          <p:spPr>
            <a:xfrm>
              <a:off x="360" y="6475680"/>
              <a:ext cx="10068480" cy="1109520"/>
            </a:xfrm>
            <a:prstGeom prst="rect">
              <a:avLst/>
            </a:prstGeom>
            <a:solidFill>
              <a:srgbClr val="00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6" name="Google Shape;297;p33"/>
            <p:cNvSpPr/>
            <p:nvPr/>
          </p:nvSpPr>
          <p:spPr>
            <a:xfrm>
              <a:off x="360" y="6439680"/>
              <a:ext cx="10068840" cy="1861560"/>
            </a:xfrm>
            <a:custGeom>
              <a:avLst/>
              <a:gdLst/>
              <a:ahLst/>
              <a:rect l="l" t="t" r="r" b="b"/>
              <a:pathLst>
                <a:path w="28001" h="5201">
                  <a:moveTo>
                    <a:pt x="0" y="0"/>
                  </a:moveTo>
                  <a:cubicBezTo>
                    <a:pt x="13800" y="5200"/>
                    <a:pt x="28000" y="0"/>
                    <a:pt x="28000" y="0"/>
                  </a:cubicBez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317" name="Google Shape;298;p33" descr=""/>
          <p:cNvPicPr/>
          <p:nvPr/>
        </p:nvPicPr>
        <p:blipFill>
          <a:blip r:embed="rId1"/>
          <a:srcRect l="0" t="0" r="20073" b="0"/>
          <a:stretch/>
        </p:blipFill>
        <p:spPr>
          <a:xfrm>
            <a:off x="8550000" y="546120"/>
            <a:ext cx="1086480" cy="547920"/>
          </a:xfrm>
          <a:prstGeom prst="rect">
            <a:avLst/>
          </a:prstGeom>
          <a:ln w="0">
            <a:noFill/>
          </a:ln>
        </p:spPr>
      </p:pic>
      <p:pic>
        <p:nvPicPr>
          <p:cNvPr id="318" name="Google Shape;299;p33" descr=""/>
          <p:cNvPicPr/>
          <p:nvPr/>
        </p:nvPicPr>
        <p:blipFill>
          <a:blip r:embed="rId2"/>
          <a:stretch/>
        </p:blipFill>
        <p:spPr>
          <a:xfrm>
            <a:off x="288000" y="216000"/>
            <a:ext cx="1068840" cy="1069560"/>
          </a:xfrm>
          <a:prstGeom prst="rect">
            <a:avLst/>
          </a:prstGeom>
          <a:ln w="0">
            <a:noFill/>
          </a:ln>
        </p:spPr>
      </p:pic>
      <p:sp>
        <p:nvSpPr>
          <p:cNvPr id="319" name="Google Shape;300;p33"/>
          <p:cNvSpPr/>
          <p:nvPr/>
        </p:nvSpPr>
        <p:spPr>
          <a:xfrm>
            <a:off x="143640" y="5400000"/>
            <a:ext cx="9492480" cy="75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b="0" lang="pt-BR" sz="2400" spc="-1" strike="noStrike">
              <a:latin typeface="Arial"/>
            </a:endParaRPr>
          </a:p>
        </p:txBody>
      </p:sp>
      <p:sp>
        <p:nvSpPr>
          <p:cNvPr id="320" name="Google Shape;301;p33"/>
          <p:cNvSpPr/>
          <p:nvPr/>
        </p:nvSpPr>
        <p:spPr>
          <a:xfrm>
            <a:off x="174600" y="4540320"/>
            <a:ext cx="3701880" cy="75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16452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marL="216000" indent="-16452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</p:txBody>
      </p:sp>
      <p:sp>
        <p:nvSpPr>
          <p:cNvPr id="321" name="Google Shape;302;p33"/>
          <p:cNvSpPr/>
          <p:nvPr/>
        </p:nvSpPr>
        <p:spPr>
          <a:xfrm>
            <a:off x="1799640" y="576000"/>
            <a:ext cx="6738120" cy="100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2200" spc="-1" strike="noStrike">
                <a:solidFill>
                  <a:srgbClr val="000000"/>
                </a:solidFill>
                <a:latin typeface="Arial"/>
                <a:ea typeface="Arial"/>
              </a:rPr>
              <a:t>FREQUÊNCIA DE NASCIDOS VIVOS EM POÇOS DE CALDAS - 2º QUADRIMESTRE DE 2023</a:t>
            </a:r>
            <a:endParaRPr b="0" lang="pt-BR" sz="2200" spc="-1" strike="noStrike">
              <a:latin typeface="Arial"/>
            </a:endParaRPr>
          </a:p>
        </p:txBody>
      </p:sp>
      <p:sp>
        <p:nvSpPr>
          <p:cNvPr id="322" name="Google Shape;303;p33"/>
          <p:cNvSpPr/>
          <p:nvPr/>
        </p:nvSpPr>
        <p:spPr>
          <a:xfrm>
            <a:off x="701280" y="1728000"/>
            <a:ext cx="871884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i="1" lang="pt-BR" sz="1800" spc="-1" strike="noStrike">
                <a:solidFill>
                  <a:srgbClr val="000000"/>
                </a:solidFill>
                <a:latin typeface="Arial"/>
                <a:ea typeface="Arial"/>
              </a:rPr>
              <a:t>NASCIDOS VIVOS – RESIDENTES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323" name="Google Shape;304;p33"/>
          <p:cNvSpPr/>
          <p:nvPr/>
        </p:nvSpPr>
        <p:spPr>
          <a:xfrm>
            <a:off x="1799640" y="6096240"/>
            <a:ext cx="5738400" cy="33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Arial"/>
              </a:rPr>
              <a:t>Total: 557 nascidos vivos no 2º quadrimestre de 2023</a:t>
            </a:r>
            <a:endParaRPr b="0" lang="pt-BR" sz="1800" spc="-1" strike="noStrike">
              <a:latin typeface="Arial"/>
            </a:endParaRPr>
          </a:p>
        </p:txBody>
      </p:sp>
      <p:graphicFrame>
        <p:nvGraphicFramePr>
          <p:cNvPr id="324" name="Google Shape;305;p33"/>
          <p:cNvGraphicFramePr/>
          <p:nvPr/>
        </p:nvGraphicFramePr>
        <p:xfrm>
          <a:off x="288000" y="2232000"/>
          <a:ext cx="9357840" cy="3443760"/>
        </p:xfrm>
        <a:graphic>
          <a:graphicData uri="http://schemas.openxmlformats.org/drawingml/2006/table">
            <a:tbl>
              <a:tblPr/>
              <a:tblGrid>
                <a:gridCol w="3948120"/>
                <a:gridCol w="1330920"/>
                <a:gridCol w="1774440"/>
                <a:gridCol w="1107360"/>
                <a:gridCol w="1197360"/>
              </a:tblGrid>
              <a:tr h="56520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Estabelecimento Saúde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t" marL="91080" marR="910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t" marL="91080" marR="910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t" marL="91080" marR="910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t" marL="91080" marR="910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640080">
                <a:tc>
                  <a:tcPr anchor="t" marL="91080" marR="910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800" spc="-1" strike="noStrike">
                          <a:latin typeface="Arial"/>
                        </a:rPr>
                        <a:t>Maio</a:t>
                      </a:r>
                      <a:endParaRPr b="0" lang="pt-BR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Junho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Julho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Agosto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5598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Santa Casa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126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126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119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121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733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Poços de Caldas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16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13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15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08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733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Unimed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06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02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03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733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Domiciliar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01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01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55908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Total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148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141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135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133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10;p34"/>
          <p:cNvSpPr/>
          <p:nvPr/>
        </p:nvSpPr>
        <p:spPr>
          <a:xfrm>
            <a:off x="360" y="4176000"/>
            <a:ext cx="10068480" cy="709200"/>
          </a:xfrm>
          <a:prstGeom prst="rect">
            <a:avLst/>
          </a:prstGeom>
          <a:solidFill>
            <a:srgbClr val="99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6" name="Google Shape;311;p34"/>
          <p:cNvSpPr/>
          <p:nvPr/>
        </p:nvSpPr>
        <p:spPr>
          <a:xfrm>
            <a:off x="360" y="1779840"/>
            <a:ext cx="10068480" cy="2385360"/>
          </a:xfrm>
          <a:prstGeom prst="rect">
            <a:avLst/>
          </a:prstGeom>
          <a:solidFill>
            <a:srgbClr val="66cc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327" name="Google Shape;312;p34"/>
          <p:cNvGrpSpPr/>
          <p:nvPr/>
        </p:nvGrpSpPr>
        <p:grpSpPr>
          <a:xfrm>
            <a:off x="360" y="6403680"/>
            <a:ext cx="10068840" cy="1861560"/>
            <a:chOff x="360" y="6403680"/>
            <a:chExt cx="10068840" cy="1861560"/>
          </a:xfrm>
        </p:grpSpPr>
        <p:sp>
          <p:nvSpPr>
            <p:cNvPr id="328" name="Google Shape;313;p34"/>
            <p:cNvSpPr/>
            <p:nvPr/>
          </p:nvSpPr>
          <p:spPr>
            <a:xfrm>
              <a:off x="360" y="6439680"/>
              <a:ext cx="10068480" cy="1109520"/>
            </a:xfrm>
            <a:prstGeom prst="rect">
              <a:avLst/>
            </a:prstGeom>
            <a:solidFill>
              <a:srgbClr val="00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9" name="Google Shape;314;p34"/>
            <p:cNvSpPr/>
            <p:nvPr/>
          </p:nvSpPr>
          <p:spPr>
            <a:xfrm>
              <a:off x="360" y="6403680"/>
              <a:ext cx="10068840" cy="1861560"/>
            </a:xfrm>
            <a:custGeom>
              <a:avLst/>
              <a:gdLst/>
              <a:ahLst/>
              <a:rect l="l" t="t" r="r" b="b"/>
              <a:pathLst>
                <a:path w="28001" h="5201">
                  <a:moveTo>
                    <a:pt x="0" y="0"/>
                  </a:moveTo>
                  <a:cubicBezTo>
                    <a:pt x="13800" y="5200"/>
                    <a:pt x="28000" y="0"/>
                    <a:pt x="28000" y="0"/>
                  </a:cubicBez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330" name="Google Shape;315;p34" descr=""/>
          <p:cNvPicPr/>
          <p:nvPr/>
        </p:nvPicPr>
        <p:blipFill>
          <a:blip r:embed="rId1"/>
          <a:srcRect l="0" t="0" r="20073" b="0"/>
          <a:stretch/>
        </p:blipFill>
        <p:spPr>
          <a:xfrm>
            <a:off x="8838000" y="521280"/>
            <a:ext cx="1086480" cy="547920"/>
          </a:xfrm>
          <a:prstGeom prst="rect">
            <a:avLst/>
          </a:prstGeom>
          <a:ln w="0">
            <a:noFill/>
          </a:ln>
        </p:spPr>
      </p:pic>
      <p:pic>
        <p:nvPicPr>
          <p:cNvPr id="331" name="Google Shape;316;p34" descr=""/>
          <p:cNvPicPr/>
          <p:nvPr/>
        </p:nvPicPr>
        <p:blipFill>
          <a:blip r:embed="rId2"/>
          <a:stretch/>
        </p:blipFill>
        <p:spPr>
          <a:xfrm>
            <a:off x="288000" y="216000"/>
            <a:ext cx="1068840" cy="1069560"/>
          </a:xfrm>
          <a:prstGeom prst="rect">
            <a:avLst/>
          </a:prstGeom>
          <a:ln w="0">
            <a:noFill/>
          </a:ln>
        </p:spPr>
      </p:pic>
      <p:sp>
        <p:nvSpPr>
          <p:cNvPr id="332" name="Google Shape;317;p34"/>
          <p:cNvSpPr/>
          <p:nvPr/>
        </p:nvSpPr>
        <p:spPr>
          <a:xfrm>
            <a:off x="143640" y="5400000"/>
            <a:ext cx="9492480" cy="75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b="0" lang="pt-BR" sz="2400" spc="-1" strike="noStrike">
              <a:latin typeface="Arial"/>
            </a:endParaRPr>
          </a:p>
        </p:txBody>
      </p:sp>
      <p:sp>
        <p:nvSpPr>
          <p:cNvPr id="333" name="Google Shape;318;p34"/>
          <p:cNvSpPr/>
          <p:nvPr/>
        </p:nvSpPr>
        <p:spPr>
          <a:xfrm>
            <a:off x="360" y="4464000"/>
            <a:ext cx="10068480" cy="853200"/>
          </a:xfrm>
          <a:prstGeom prst="rect">
            <a:avLst/>
          </a:prstGeom>
          <a:solidFill>
            <a:srgbClr val="cc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4" name="Google Shape;319;p34"/>
          <p:cNvSpPr/>
          <p:nvPr/>
        </p:nvSpPr>
        <p:spPr>
          <a:xfrm>
            <a:off x="174600" y="4540320"/>
            <a:ext cx="3701880" cy="75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16452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marL="216000" indent="-16452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</p:txBody>
      </p:sp>
      <p:sp>
        <p:nvSpPr>
          <p:cNvPr id="335" name="Google Shape;320;p34"/>
          <p:cNvSpPr/>
          <p:nvPr/>
        </p:nvSpPr>
        <p:spPr>
          <a:xfrm>
            <a:off x="323640" y="1739160"/>
            <a:ext cx="9420480" cy="234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4000" spc="-1" strike="noStrike">
                <a:solidFill>
                  <a:srgbClr val="000000"/>
                </a:solidFill>
                <a:latin typeface="Arial"/>
                <a:ea typeface="Arial"/>
              </a:rPr>
              <a:t>AUDITORIAS REALIZADAS OU EM FASE DE EXECUÇÃO NO PERÍODO E SUAS RECOMENDAÇÕES E DETERMINAÇÕES</a:t>
            </a:r>
            <a:endParaRPr b="0" lang="pt-BR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" name="Google Shape;325;p35"/>
          <p:cNvGrpSpPr/>
          <p:nvPr/>
        </p:nvGrpSpPr>
        <p:grpSpPr>
          <a:xfrm>
            <a:off x="360" y="6403680"/>
            <a:ext cx="10068840" cy="1861560"/>
            <a:chOff x="360" y="6403680"/>
            <a:chExt cx="10068840" cy="1861560"/>
          </a:xfrm>
        </p:grpSpPr>
        <p:sp>
          <p:nvSpPr>
            <p:cNvPr id="337" name="Google Shape;326;p35"/>
            <p:cNvSpPr/>
            <p:nvPr/>
          </p:nvSpPr>
          <p:spPr>
            <a:xfrm>
              <a:off x="360" y="6439680"/>
              <a:ext cx="10068480" cy="1109520"/>
            </a:xfrm>
            <a:prstGeom prst="rect">
              <a:avLst/>
            </a:prstGeom>
            <a:solidFill>
              <a:srgbClr val="00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8" name="Google Shape;327;p35"/>
            <p:cNvSpPr/>
            <p:nvPr/>
          </p:nvSpPr>
          <p:spPr>
            <a:xfrm>
              <a:off x="360" y="6403680"/>
              <a:ext cx="10068840" cy="1861560"/>
            </a:xfrm>
            <a:custGeom>
              <a:avLst/>
              <a:gdLst/>
              <a:ahLst/>
              <a:rect l="l" t="t" r="r" b="b"/>
              <a:pathLst>
                <a:path w="28001" h="5201">
                  <a:moveTo>
                    <a:pt x="0" y="0"/>
                  </a:moveTo>
                  <a:cubicBezTo>
                    <a:pt x="13800" y="5200"/>
                    <a:pt x="28000" y="0"/>
                    <a:pt x="28000" y="0"/>
                  </a:cubicBez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339" name="Google Shape;328;p35" descr=""/>
          <p:cNvPicPr/>
          <p:nvPr/>
        </p:nvPicPr>
        <p:blipFill>
          <a:blip r:embed="rId1"/>
          <a:srcRect l="0" t="0" r="20073" b="0"/>
          <a:stretch/>
        </p:blipFill>
        <p:spPr>
          <a:xfrm>
            <a:off x="8385120" y="216000"/>
            <a:ext cx="1387440" cy="701280"/>
          </a:xfrm>
          <a:prstGeom prst="rect">
            <a:avLst/>
          </a:prstGeom>
          <a:ln w="0">
            <a:noFill/>
          </a:ln>
        </p:spPr>
      </p:pic>
      <p:pic>
        <p:nvPicPr>
          <p:cNvPr id="340" name="Google Shape;329;p35" descr=""/>
          <p:cNvPicPr/>
          <p:nvPr/>
        </p:nvPicPr>
        <p:blipFill>
          <a:blip r:embed="rId2"/>
          <a:stretch/>
        </p:blipFill>
        <p:spPr>
          <a:xfrm>
            <a:off x="143640" y="71640"/>
            <a:ext cx="1141200" cy="1141920"/>
          </a:xfrm>
          <a:prstGeom prst="rect">
            <a:avLst/>
          </a:prstGeom>
          <a:ln w="0">
            <a:noFill/>
          </a:ln>
        </p:spPr>
      </p:pic>
      <p:sp>
        <p:nvSpPr>
          <p:cNvPr id="341" name="Google Shape;330;p35"/>
          <p:cNvSpPr/>
          <p:nvPr/>
        </p:nvSpPr>
        <p:spPr>
          <a:xfrm>
            <a:off x="143640" y="5400000"/>
            <a:ext cx="9492480" cy="75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b="0" lang="pt-BR" sz="2400" spc="-1" strike="noStrike">
              <a:latin typeface="Arial"/>
            </a:endParaRPr>
          </a:p>
        </p:txBody>
      </p:sp>
      <p:sp>
        <p:nvSpPr>
          <p:cNvPr id="342" name="Google Shape;331;p35"/>
          <p:cNvSpPr/>
          <p:nvPr/>
        </p:nvSpPr>
        <p:spPr>
          <a:xfrm>
            <a:off x="174600" y="4540320"/>
            <a:ext cx="3701880" cy="75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16452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marL="216000" indent="-16452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</p:txBody>
      </p:sp>
      <p:sp>
        <p:nvSpPr>
          <p:cNvPr id="343" name="Google Shape;332;p35"/>
          <p:cNvSpPr/>
          <p:nvPr/>
        </p:nvSpPr>
        <p:spPr>
          <a:xfrm>
            <a:off x="3144240" y="307440"/>
            <a:ext cx="3834720" cy="81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4000" spc="-1" strike="noStrike">
                <a:solidFill>
                  <a:srgbClr val="000000"/>
                </a:solidFill>
                <a:latin typeface="Arial"/>
                <a:ea typeface="Arial"/>
              </a:rPr>
              <a:t>AUDITORIAS</a:t>
            </a:r>
            <a:endParaRPr b="0" lang="pt-BR" sz="4000" spc="-1" strike="noStrike">
              <a:latin typeface="Arial"/>
            </a:endParaRPr>
          </a:p>
        </p:txBody>
      </p:sp>
      <p:graphicFrame>
        <p:nvGraphicFramePr>
          <p:cNvPr id="344" name=""/>
          <p:cNvGraphicFramePr/>
          <p:nvPr/>
        </p:nvGraphicFramePr>
        <p:xfrm>
          <a:off x="644040" y="1835640"/>
          <a:ext cx="8999280" cy="3894120"/>
        </p:xfrm>
        <a:graphic>
          <a:graphicData uri="http://schemas.openxmlformats.org/drawingml/2006/table">
            <a:tbl>
              <a:tblPr/>
              <a:tblGrid>
                <a:gridCol w="1392480"/>
                <a:gridCol w="3107520"/>
                <a:gridCol w="2249640"/>
                <a:gridCol w="2250000"/>
              </a:tblGrid>
              <a:tr h="990360">
                <a:tc>
                  <a:txBody>
                    <a:bodyPr lIns="21960" rIns="22680" anchor="ctr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pt-BR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N. AUDITORIA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ctr" marL="21960" marR="226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rIns="22680" anchor="ctr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pt-BR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UNIDADE AUDITADA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ctr" marL="91440" marR="226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rIns="22680" anchor="ctr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pt-BR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STATUS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ctr" marL="91440" marR="226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rIns="22680" anchor="ctr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pt-BR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PERÍODO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ctr" marL="91440" marR="226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>
                      <a:noFill/>
                    </a:lnB>
                    <a:noFill/>
                  </a:tcPr>
                </a:tc>
              </a:tr>
              <a:tr h="224280">
                <a:tc>
                  <a:txBody>
                    <a:bodyPr lIns="21960" rIns="226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latin typeface="Arial"/>
                        </a:rPr>
                        <a:t>0004/2023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ctr" marL="21960" marR="226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rIns="226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000" spc="-1" strike="noStrike">
                          <a:latin typeface="Arial"/>
                        </a:rPr>
                        <a:t>PSF DOM BOSCO I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ctr" marL="91440" marR="226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rIns="226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000" spc="-1" strike="noStrike">
                          <a:latin typeface="Arial"/>
                        </a:rPr>
                        <a:t>CONCLUÍDA E ARQUIVADA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ctr" marL="91440" marR="226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rIns="226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000" spc="-1" strike="noStrike">
                          <a:latin typeface="Arial"/>
                        </a:rPr>
                        <a:t>04/05/2023 A 27/06/2023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ctr" marL="91440" marR="226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38320">
                <a:tc>
                  <a:txBody>
                    <a:bodyPr lIns="21960" rIns="226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latin typeface="Arial"/>
                        </a:rPr>
                        <a:t>0005/2023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ctr" marL="21960" marR="226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rIns="226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000" spc="-1" strike="noStrike">
                          <a:latin typeface="Arial"/>
                        </a:rPr>
                        <a:t>PSF DOM BOSCO II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ctr" marL="91440" marR="226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rIns="226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000" spc="-1" strike="noStrike">
                          <a:latin typeface="Arial"/>
                        </a:rPr>
                        <a:t>CONCLUÍDA E ARQUIVADA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ctr" marL="91440" marR="226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rIns="226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000" spc="-1" strike="noStrike">
                          <a:latin typeface="Arial"/>
                        </a:rPr>
                        <a:t>04/05/2023 A 27/06/2023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ctr" marL="91440" marR="226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58120">
                <a:tc>
                  <a:txBody>
                    <a:bodyPr lIns="21960" rIns="226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latin typeface="Arial"/>
                        </a:rPr>
                        <a:t>0006/2023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ctr" marL="21960" marR="226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rIns="226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000" spc="-1" strike="noStrike">
                          <a:latin typeface="Arial"/>
                        </a:rPr>
                        <a:t>PSF JARDIM SÃO PAULO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ctr" marL="91440" marR="226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rIns="226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000" spc="-1" strike="noStrike">
                          <a:latin typeface="Arial"/>
                        </a:rPr>
                        <a:t>CONCLUÍDA E ARQUIVADA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ctr" marL="91440" marR="226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rIns="226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000" spc="-1" strike="noStrike">
                          <a:latin typeface="Arial"/>
                        </a:rPr>
                        <a:t>04/05/2023 A 27/06/2023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ctr" marL="91440" marR="226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67840">
                <a:tc>
                  <a:txBody>
                    <a:bodyPr lIns="21960" rIns="226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latin typeface="Arial"/>
                        </a:rPr>
                        <a:t>0007/2023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ctr" marL="21960" marR="226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rIns="226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000" spc="-1" strike="noStrike">
                          <a:latin typeface="Arial"/>
                        </a:rPr>
                        <a:t>PSF COUNTRY CLUB I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ctr" marL="91440" marR="226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rIns="226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000" spc="-1" strike="noStrike">
                          <a:latin typeface="Arial"/>
                        </a:rPr>
                        <a:t>CONCLUÍDA E ARQUIVADA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ctr" marL="91440" marR="226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rIns="226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000" spc="-1" strike="noStrike">
                          <a:latin typeface="Arial"/>
                        </a:rPr>
                        <a:t>04/05/2023 A 27/06/2023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ctr" marL="91440" marR="226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18520">
                <a:tc>
                  <a:txBody>
                    <a:bodyPr lIns="21960" rIns="226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latin typeface="Arial"/>
                        </a:rPr>
                        <a:t>0008/2023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ctr" marL="21960" marR="226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rIns="226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000" spc="-1" strike="noStrike">
                          <a:latin typeface="Arial"/>
                        </a:rPr>
                        <a:t>PSF COUNTRY CLUB II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ctr" marL="91440" marR="226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rIns="226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000" spc="-1" strike="noStrike">
                          <a:latin typeface="Arial"/>
                        </a:rPr>
                        <a:t>CONCLUÍDA E ARQUIVADA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ctr" marL="91440" marR="226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rIns="226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000" spc="-1" strike="noStrike">
                          <a:latin typeface="Arial"/>
                        </a:rPr>
                        <a:t>04/05/2023 A 15/06/2023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ctr" marL="91440" marR="226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22840">
                <a:tc>
                  <a:txBody>
                    <a:bodyPr lIns="21960" rIns="226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latin typeface="Arial"/>
                        </a:rPr>
                        <a:t>0009/2023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ctr" marL="21960" marR="226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rIns="226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000" spc="-1" strike="noStrike">
                          <a:latin typeface="Arial"/>
                        </a:rPr>
                        <a:t>PSF VILA MENEZES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ctr" marL="91440" marR="226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rIns="226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000" spc="-1" strike="noStrike">
                          <a:latin typeface="Arial"/>
                        </a:rPr>
                        <a:t>CONCLUÍDA E ARQUIVADA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ctr" marL="91440" marR="226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rIns="226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000" spc="-1" strike="noStrike">
                          <a:latin typeface="Arial"/>
                        </a:rPr>
                        <a:t>29/05/2023 A 17/08/2023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ctr" marL="91440" marR="226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37240">
                <a:tc>
                  <a:txBody>
                    <a:bodyPr lIns="21960" rIns="226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latin typeface="Arial"/>
                        </a:rPr>
                        <a:t>0010/2023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ctr" marL="21960" marR="226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rIns="226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000" spc="-1" strike="noStrike">
                          <a:latin typeface="Arial"/>
                        </a:rPr>
                        <a:t>PSF SANTANA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ctr" marL="91440" marR="226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rIns="226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000" spc="-1" strike="noStrike">
                          <a:latin typeface="Arial"/>
                        </a:rPr>
                        <a:t>CONCLUÍDA E ARQUIVADA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ctr" marL="91440" marR="226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rIns="226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000" spc="-1" strike="noStrike">
                          <a:latin typeface="Arial"/>
                        </a:rPr>
                        <a:t>29/05/2023 A 17/08/2023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ctr" marL="91440" marR="226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58120">
                <a:tc>
                  <a:txBody>
                    <a:bodyPr lIns="21960" rIns="226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latin typeface="Arial"/>
                        </a:rPr>
                        <a:t>0011/2023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ctr" marL="21960" marR="226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rIns="226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000" spc="-1" strike="noStrike">
                          <a:latin typeface="Arial"/>
                        </a:rPr>
                        <a:t>PSF SANTA ROSÁLIA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ctr" marL="91440" marR="226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rIns="226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000" spc="-1" strike="noStrike">
                          <a:latin typeface="Arial"/>
                        </a:rPr>
                        <a:t>CONCLUÍDA E ARQUIVADA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ctr" marL="91440" marR="226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rIns="226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000" spc="-1" strike="noStrike">
                          <a:latin typeface="Arial"/>
                        </a:rPr>
                        <a:t>29/05/2023 A 17/08/2023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ctr" marL="91440" marR="226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58120">
                <a:tc>
                  <a:txBody>
                    <a:bodyPr lIns="21960" rIns="226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latin typeface="Arial"/>
                        </a:rPr>
                        <a:t>0012/2023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ctr" marL="21960" marR="226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rIns="226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000" spc="-1" strike="noStrike">
                          <a:latin typeface="Arial"/>
                        </a:rPr>
                        <a:t>PSF KENNEDY I + AEROPORTO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ctr" marL="91440" marR="226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rIns="226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000" spc="-1" strike="noStrike">
                          <a:latin typeface="Arial"/>
                        </a:rPr>
                        <a:t>EM ANDAMENTO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ctr" marL="91440" marR="226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rIns="226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000" spc="-1" strike="noStrike">
                          <a:latin typeface="Arial"/>
                        </a:rPr>
                        <a:t>29/05/23 A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ctr" marL="91440" marR="226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16000">
                <a:tc>
                  <a:txBody>
                    <a:bodyPr lIns="21960" rIns="226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latin typeface="Arial"/>
                        </a:rPr>
                        <a:t>0013/2023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ctr" marL="21960" marR="226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rIns="226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000" spc="-1" strike="noStrike">
                          <a:latin typeface="Arial"/>
                        </a:rPr>
                        <a:t>PSF KENNEDY II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ctr" marL="91440" marR="226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rIns="226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000" spc="-1" strike="noStrike">
                          <a:latin typeface="Arial"/>
                        </a:rPr>
                        <a:t>EM ANDAMENTO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ctr" marL="91440" marR="226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rIns="226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000" spc="-1" strike="noStrike">
                          <a:latin typeface="Arial"/>
                        </a:rPr>
                        <a:t>29/05/23 A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ctr" marL="91440" marR="226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52360">
                <a:tc>
                  <a:txBody>
                    <a:bodyPr lIns="21960" rIns="226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latin typeface="Arial"/>
                        </a:rPr>
                        <a:t>0014/2023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ctr" marL="21960" marR="226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rIns="226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000" spc="-1" strike="noStrike">
                          <a:latin typeface="Arial"/>
                        </a:rPr>
                        <a:t>REGIONAL LESTE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ctr" marL="91440" marR="226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rIns="226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000" spc="-1" strike="noStrike">
                          <a:latin typeface="Arial"/>
                        </a:rPr>
                        <a:t>EM ANDAMENTO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ctr" marL="91440" marR="226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rIns="226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000" spc="-1" strike="noStrike">
                          <a:latin typeface="Arial"/>
                        </a:rPr>
                        <a:t>09/08/23 A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ctr" marL="91440" marR="226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52360">
                <a:tc>
                  <a:txBody>
                    <a:bodyPr lIns="21960" rIns="226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latin typeface="Arial"/>
                        </a:rPr>
                        <a:t>0015/2023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ctr" marL="21960" marR="226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rIns="226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000" spc="-1" strike="noStrike">
                          <a:latin typeface="Arial"/>
                        </a:rPr>
                        <a:t>PSF MARIA IMACULADA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ctr" marL="91440" marR="226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rIns="226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000" spc="-1" strike="noStrike">
                          <a:latin typeface="Arial"/>
                        </a:rPr>
                        <a:t>EM ANDAMENTO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ctr" marL="91440" marR="226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rIns="226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000" spc="-1" strike="noStrike">
                          <a:latin typeface="Arial"/>
                        </a:rPr>
                        <a:t>09/08/23 A 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ctr" marL="91440" marR="226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5983b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" descr=""/>
          <p:cNvPicPr/>
          <p:nvPr/>
        </p:nvPicPr>
        <p:blipFill>
          <a:blip r:embed="rId1"/>
          <a:stretch/>
        </p:blipFill>
        <p:spPr>
          <a:xfrm>
            <a:off x="1440000" y="1620000"/>
            <a:ext cx="7553880" cy="4493880"/>
          </a:xfrm>
          <a:prstGeom prst="rect">
            <a:avLst/>
          </a:prstGeom>
          <a:ln w="0">
            <a:noFill/>
          </a:ln>
        </p:spPr>
      </p:pic>
      <p:pic>
        <p:nvPicPr>
          <p:cNvPr id="346" name="Google Shape;329;p 3" descr=""/>
          <p:cNvPicPr/>
          <p:nvPr/>
        </p:nvPicPr>
        <p:blipFill>
          <a:blip r:embed="rId2"/>
          <a:stretch/>
        </p:blipFill>
        <p:spPr>
          <a:xfrm>
            <a:off x="292680" y="180000"/>
            <a:ext cx="1321200" cy="1253880"/>
          </a:xfrm>
          <a:prstGeom prst="rect">
            <a:avLst/>
          </a:prstGeom>
          <a:ln w="0">
            <a:noFill/>
          </a:ln>
        </p:spPr>
      </p:pic>
      <p:pic>
        <p:nvPicPr>
          <p:cNvPr id="347" name="Google Shape;328;p 3" descr=""/>
          <p:cNvPicPr/>
          <p:nvPr/>
        </p:nvPicPr>
        <p:blipFill>
          <a:blip r:embed="rId3"/>
          <a:srcRect l="0" t="0" r="20073" b="0"/>
          <a:stretch/>
        </p:blipFill>
        <p:spPr>
          <a:xfrm>
            <a:off x="8280000" y="216360"/>
            <a:ext cx="1492920" cy="1037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" name="Google Shape;325;p 3"/>
          <p:cNvGrpSpPr/>
          <p:nvPr/>
        </p:nvGrpSpPr>
        <p:grpSpPr>
          <a:xfrm>
            <a:off x="360" y="6403680"/>
            <a:ext cx="10068840" cy="1861560"/>
            <a:chOff x="360" y="6403680"/>
            <a:chExt cx="10068840" cy="1861560"/>
          </a:xfrm>
        </p:grpSpPr>
        <p:sp>
          <p:nvSpPr>
            <p:cNvPr id="349" name="Google Shape;326;p 3"/>
            <p:cNvSpPr/>
            <p:nvPr/>
          </p:nvSpPr>
          <p:spPr>
            <a:xfrm>
              <a:off x="360" y="6439680"/>
              <a:ext cx="10068480" cy="1109520"/>
            </a:xfrm>
            <a:prstGeom prst="rect">
              <a:avLst/>
            </a:prstGeom>
            <a:solidFill>
              <a:srgbClr val="00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0" name="Google Shape;327;p 3"/>
            <p:cNvSpPr/>
            <p:nvPr/>
          </p:nvSpPr>
          <p:spPr>
            <a:xfrm>
              <a:off x="360" y="6403680"/>
              <a:ext cx="10068840" cy="1861560"/>
            </a:xfrm>
            <a:custGeom>
              <a:avLst/>
              <a:gdLst/>
              <a:ahLst/>
              <a:rect l="l" t="t" r="r" b="b"/>
              <a:pathLst>
                <a:path w="28001" h="5201">
                  <a:moveTo>
                    <a:pt x="0" y="0"/>
                  </a:moveTo>
                  <a:cubicBezTo>
                    <a:pt x="13800" y="5200"/>
                    <a:pt x="28000" y="0"/>
                    <a:pt x="28000" y="0"/>
                  </a:cubicBez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351" name="Google Shape;328;p 4" descr=""/>
          <p:cNvPicPr/>
          <p:nvPr/>
        </p:nvPicPr>
        <p:blipFill>
          <a:blip r:embed="rId1"/>
          <a:srcRect l="0" t="0" r="20073" b="0"/>
          <a:stretch/>
        </p:blipFill>
        <p:spPr>
          <a:xfrm>
            <a:off x="8385120" y="216000"/>
            <a:ext cx="1387440" cy="701280"/>
          </a:xfrm>
          <a:prstGeom prst="rect">
            <a:avLst/>
          </a:prstGeom>
          <a:ln w="0">
            <a:noFill/>
          </a:ln>
        </p:spPr>
      </p:pic>
      <p:pic>
        <p:nvPicPr>
          <p:cNvPr id="352" name="Google Shape;329;p 4" descr=""/>
          <p:cNvPicPr/>
          <p:nvPr/>
        </p:nvPicPr>
        <p:blipFill>
          <a:blip r:embed="rId2"/>
          <a:stretch/>
        </p:blipFill>
        <p:spPr>
          <a:xfrm>
            <a:off x="143640" y="71640"/>
            <a:ext cx="1141200" cy="1141920"/>
          </a:xfrm>
          <a:prstGeom prst="rect">
            <a:avLst/>
          </a:prstGeom>
          <a:ln w="0">
            <a:noFill/>
          </a:ln>
        </p:spPr>
      </p:pic>
      <p:sp>
        <p:nvSpPr>
          <p:cNvPr id="353" name="Google Shape;330;p 3"/>
          <p:cNvSpPr/>
          <p:nvPr/>
        </p:nvSpPr>
        <p:spPr>
          <a:xfrm>
            <a:off x="143640" y="5400000"/>
            <a:ext cx="9492480" cy="75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b="0" lang="pt-BR" sz="2400" spc="-1" strike="noStrike">
              <a:latin typeface="Arial"/>
            </a:endParaRPr>
          </a:p>
        </p:txBody>
      </p:sp>
      <p:sp>
        <p:nvSpPr>
          <p:cNvPr id="354" name="Google Shape;331;p 3"/>
          <p:cNvSpPr/>
          <p:nvPr/>
        </p:nvSpPr>
        <p:spPr>
          <a:xfrm>
            <a:off x="174600" y="4540320"/>
            <a:ext cx="3701880" cy="75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16452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marL="216000" indent="-16452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</p:txBody>
      </p:sp>
      <p:sp>
        <p:nvSpPr>
          <p:cNvPr id="355" name="Google Shape;332;p 3"/>
          <p:cNvSpPr/>
          <p:nvPr/>
        </p:nvSpPr>
        <p:spPr>
          <a:xfrm>
            <a:off x="1979640" y="307440"/>
            <a:ext cx="5752440" cy="11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6" name=""/>
          <p:cNvSpPr/>
          <p:nvPr/>
        </p:nvSpPr>
        <p:spPr>
          <a:xfrm>
            <a:off x="1080000" y="1980000"/>
            <a:ext cx="8453160" cy="401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pt-BR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pt-BR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pt-B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Todos os procedimentos represados até Dezembro de 2022 serão realizados durante o ano de 2023, colocando em dia o acúmulo de demanda gerado pela pandemia. </a:t>
            </a:r>
            <a:endParaRPr b="0" lang="pt-BR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pt-BR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pt-BR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pt-B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Serão mais de 50 mil procedimentos, entre consultas, exames e cirurgias!</a:t>
            </a:r>
            <a:endParaRPr b="0" lang="pt-BR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pt-BR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pt-BR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pt-B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Desde seu início já foram realizados 51.303 procedimentos entre consultas, exames e cirurgias.</a:t>
            </a:r>
            <a:endParaRPr b="0" lang="pt-BR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pt-BR" sz="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pt-BR" sz="800" spc="-1" strike="noStrike">
              <a:latin typeface="Arial"/>
            </a:endParaRPr>
          </a:p>
        </p:txBody>
      </p:sp>
      <p:pic>
        <p:nvPicPr>
          <p:cNvPr id="357" name="" descr=""/>
          <p:cNvPicPr/>
          <p:nvPr/>
        </p:nvPicPr>
        <p:blipFill>
          <a:blip r:embed="rId3"/>
          <a:stretch/>
        </p:blipFill>
        <p:spPr>
          <a:xfrm>
            <a:off x="2628360" y="139320"/>
            <a:ext cx="4565520" cy="2374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" name="Google Shape;325;p 2"/>
          <p:cNvGrpSpPr/>
          <p:nvPr/>
        </p:nvGrpSpPr>
        <p:grpSpPr>
          <a:xfrm>
            <a:off x="360" y="6403680"/>
            <a:ext cx="10068840" cy="1861560"/>
            <a:chOff x="360" y="6403680"/>
            <a:chExt cx="10068840" cy="1861560"/>
          </a:xfrm>
        </p:grpSpPr>
        <p:sp>
          <p:nvSpPr>
            <p:cNvPr id="359" name="Google Shape;326;p 2"/>
            <p:cNvSpPr/>
            <p:nvPr/>
          </p:nvSpPr>
          <p:spPr>
            <a:xfrm>
              <a:off x="360" y="6439680"/>
              <a:ext cx="10068480" cy="1109520"/>
            </a:xfrm>
            <a:prstGeom prst="rect">
              <a:avLst/>
            </a:prstGeom>
            <a:solidFill>
              <a:srgbClr val="00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0" name="Google Shape;327;p 2"/>
            <p:cNvSpPr/>
            <p:nvPr/>
          </p:nvSpPr>
          <p:spPr>
            <a:xfrm>
              <a:off x="360" y="6403680"/>
              <a:ext cx="10068840" cy="1861560"/>
            </a:xfrm>
            <a:custGeom>
              <a:avLst/>
              <a:gdLst/>
              <a:ahLst/>
              <a:rect l="l" t="t" r="r" b="b"/>
              <a:pathLst>
                <a:path w="28001" h="5201">
                  <a:moveTo>
                    <a:pt x="0" y="0"/>
                  </a:moveTo>
                  <a:cubicBezTo>
                    <a:pt x="13800" y="5200"/>
                    <a:pt x="28000" y="0"/>
                    <a:pt x="28000" y="0"/>
                  </a:cubicBez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361" name="Google Shape;328;p 2" descr=""/>
          <p:cNvPicPr/>
          <p:nvPr/>
        </p:nvPicPr>
        <p:blipFill>
          <a:blip r:embed="rId1"/>
          <a:srcRect l="0" t="0" r="20073" b="0"/>
          <a:stretch/>
        </p:blipFill>
        <p:spPr>
          <a:xfrm>
            <a:off x="8385120" y="216000"/>
            <a:ext cx="1387440" cy="701280"/>
          </a:xfrm>
          <a:prstGeom prst="rect">
            <a:avLst/>
          </a:prstGeom>
          <a:ln w="0">
            <a:noFill/>
          </a:ln>
        </p:spPr>
      </p:pic>
      <p:pic>
        <p:nvPicPr>
          <p:cNvPr id="362" name="Google Shape;329;p 2" descr=""/>
          <p:cNvPicPr/>
          <p:nvPr/>
        </p:nvPicPr>
        <p:blipFill>
          <a:blip r:embed="rId2"/>
          <a:stretch/>
        </p:blipFill>
        <p:spPr>
          <a:xfrm>
            <a:off x="143640" y="71640"/>
            <a:ext cx="1141200" cy="1141920"/>
          </a:xfrm>
          <a:prstGeom prst="rect">
            <a:avLst/>
          </a:prstGeom>
          <a:ln w="0">
            <a:noFill/>
          </a:ln>
        </p:spPr>
      </p:pic>
      <p:sp>
        <p:nvSpPr>
          <p:cNvPr id="363" name="Google Shape;330;p 2"/>
          <p:cNvSpPr/>
          <p:nvPr/>
        </p:nvSpPr>
        <p:spPr>
          <a:xfrm>
            <a:off x="143640" y="5400000"/>
            <a:ext cx="9492480" cy="75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b="0" lang="pt-BR" sz="2400" spc="-1" strike="noStrike">
              <a:latin typeface="Arial"/>
            </a:endParaRPr>
          </a:p>
        </p:txBody>
      </p:sp>
      <p:sp>
        <p:nvSpPr>
          <p:cNvPr id="364" name="Google Shape;331;p 2"/>
          <p:cNvSpPr/>
          <p:nvPr/>
        </p:nvSpPr>
        <p:spPr>
          <a:xfrm>
            <a:off x="174600" y="4540320"/>
            <a:ext cx="3701880" cy="75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16452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marL="216000" indent="-16452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</p:txBody>
      </p:sp>
      <p:sp>
        <p:nvSpPr>
          <p:cNvPr id="365" name="Google Shape;332;p 2"/>
          <p:cNvSpPr/>
          <p:nvPr/>
        </p:nvSpPr>
        <p:spPr>
          <a:xfrm>
            <a:off x="1979640" y="307440"/>
            <a:ext cx="5752440" cy="81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4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4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4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4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4000" spc="-1" strike="noStrike">
              <a:latin typeface="Arial"/>
            </a:endParaRPr>
          </a:p>
        </p:txBody>
      </p:sp>
      <p:sp>
        <p:nvSpPr>
          <p:cNvPr id="366" name=""/>
          <p:cNvSpPr/>
          <p:nvPr/>
        </p:nvSpPr>
        <p:spPr>
          <a:xfrm>
            <a:off x="1980000" y="6160320"/>
            <a:ext cx="5933160" cy="39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FONTE:</a:t>
            </a:r>
            <a:r>
              <a:rPr b="0" lang="pt-BR" sz="1400" spc="-1" strike="noStrike" u="sng">
                <a:solidFill>
                  <a:srgbClr val="0000ff"/>
                </a:solidFill>
                <a:uFillTx/>
                <a:latin typeface="Times New Roman"/>
                <a:ea typeface="DejaVu Sans"/>
                <a:hlinkClick r:id="rId3"/>
              </a:rPr>
              <a:t>https://pocosdecaldas.mg.gov.br/filazero/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pt-BR" sz="800" spc="-1" strike="noStrike">
              <a:latin typeface="Arial"/>
            </a:endParaRPr>
          </a:p>
        </p:txBody>
      </p:sp>
      <p:pic>
        <p:nvPicPr>
          <p:cNvPr id="367" name="" descr=""/>
          <p:cNvPicPr/>
          <p:nvPr/>
        </p:nvPicPr>
        <p:blipFill>
          <a:blip r:embed="rId4"/>
          <a:stretch/>
        </p:blipFill>
        <p:spPr>
          <a:xfrm>
            <a:off x="2628360" y="138960"/>
            <a:ext cx="4565520" cy="2374920"/>
          </a:xfrm>
          <a:prstGeom prst="rect">
            <a:avLst/>
          </a:prstGeom>
          <a:ln w="0">
            <a:noFill/>
          </a:ln>
        </p:spPr>
      </p:pic>
      <p:pic>
        <p:nvPicPr>
          <p:cNvPr id="368" name="" descr=""/>
          <p:cNvPicPr/>
          <p:nvPr/>
        </p:nvPicPr>
        <p:blipFill>
          <a:blip r:embed="rId5"/>
          <a:stretch/>
        </p:blipFill>
        <p:spPr>
          <a:xfrm>
            <a:off x="360000" y="2880000"/>
            <a:ext cx="9475560" cy="3112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38;p36"/>
          <p:cNvSpPr/>
          <p:nvPr/>
        </p:nvSpPr>
        <p:spPr>
          <a:xfrm>
            <a:off x="360" y="4608000"/>
            <a:ext cx="10068480" cy="781200"/>
          </a:xfrm>
          <a:prstGeom prst="rect">
            <a:avLst/>
          </a:prstGeom>
          <a:solidFill>
            <a:srgbClr val="99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370" name="Google Shape;339;p36"/>
          <p:cNvSpPr/>
          <p:nvPr/>
        </p:nvSpPr>
        <p:spPr>
          <a:xfrm>
            <a:off x="360" y="1779840"/>
            <a:ext cx="10068480" cy="2817360"/>
          </a:xfrm>
          <a:prstGeom prst="rect">
            <a:avLst/>
          </a:prstGeom>
          <a:solidFill>
            <a:srgbClr val="66cc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371" name="Google Shape;340;p36"/>
          <p:cNvGrpSpPr/>
          <p:nvPr/>
        </p:nvGrpSpPr>
        <p:grpSpPr>
          <a:xfrm>
            <a:off x="360" y="6403680"/>
            <a:ext cx="10068840" cy="1861560"/>
            <a:chOff x="360" y="6403680"/>
            <a:chExt cx="10068840" cy="1861560"/>
          </a:xfrm>
        </p:grpSpPr>
        <p:sp>
          <p:nvSpPr>
            <p:cNvPr id="372" name="Google Shape;341;p36"/>
            <p:cNvSpPr/>
            <p:nvPr/>
          </p:nvSpPr>
          <p:spPr>
            <a:xfrm>
              <a:off x="360" y="6439680"/>
              <a:ext cx="10068480" cy="1109520"/>
            </a:xfrm>
            <a:prstGeom prst="rect">
              <a:avLst/>
            </a:prstGeom>
            <a:solidFill>
              <a:srgbClr val="00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3" name="Google Shape;342;p36"/>
            <p:cNvSpPr/>
            <p:nvPr/>
          </p:nvSpPr>
          <p:spPr>
            <a:xfrm>
              <a:off x="360" y="6403680"/>
              <a:ext cx="10068840" cy="1861560"/>
            </a:xfrm>
            <a:custGeom>
              <a:avLst/>
              <a:gdLst/>
              <a:ahLst/>
              <a:rect l="l" t="t" r="r" b="b"/>
              <a:pathLst>
                <a:path w="28001" h="5201">
                  <a:moveTo>
                    <a:pt x="0" y="0"/>
                  </a:moveTo>
                  <a:cubicBezTo>
                    <a:pt x="13800" y="5200"/>
                    <a:pt x="28000" y="0"/>
                    <a:pt x="28000" y="0"/>
                  </a:cubicBez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74" name="Google Shape;343;p36"/>
          <p:cNvSpPr/>
          <p:nvPr/>
        </p:nvSpPr>
        <p:spPr>
          <a:xfrm>
            <a:off x="71640" y="972000"/>
            <a:ext cx="4668840" cy="498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8000" rIns="108000" tIns="63000" bIns="63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</p:txBody>
      </p:sp>
      <p:pic>
        <p:nvPicPr>
          <p:cNvPr id="375" name="Google Shape;344;p36" descr=""/>
          <p:cNvPicPr/>
          <p:nvPr/>
        </p:nvPicPr>
        <p:blipFill>
          <a:blip r:embed="rId1"/>
          <a:srcRect l="0" t="0" r="20073" b="0"/>
          <a:stretch/>
        </p:blipFill>
        <p:spPr>
          <a:xfrm>
            <a:off x="8838000" y="521280"/>
            <a:ext cx="1086480" cy="547920"/>
          </a:xfrm>
          <a:prstGeom prst="rect">
            <a:avLst/>
          </a:prstGeom>
          <a:ln w="0">
            <a:noFill/>
          </a:ln>
        </p:spPr>
      </p:pic>
      <p:pic>
        <p:nvPicPr>
          <p:cNvPr id="376" name="Google Shape;345;p36" descr=""/>
          <p:cNvPicPr/>
          <p:nvPr/>
        </p:nvPicPr>
        <p:blipFill>
          <a:blip r:embed="rId2"/>
          <a:stretch/>
        </p:blipFill>
        <p:spPr>
          <a:xfrm>
            <a:off x="288000" y="216000"/>
            <a:ext cx="1068840" cy="1069560"/>
          </a:xfrm>
          <a:prstGeom prst="rect">
            <a:avLst/>
          </a:prstGeom>
          <a:ln w="0">
            <a:noFill/>
          </a:ln>
        </p:spPr>
      </p:pic>
      <p:sp>
        <p:nvSpPr>
          <p:cNvPr id="377" name="Google Shape;346;p36"/>
          <p:cNvSpPr/>
          <p:nvPr/>
        </p:nvSpPr>
        <p:spPr>
          <a:xfrm>
            <a:off x="143640" y="5400000"/>
            <a:ext cx="9492480" cy="75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b="0" lang="pt-BR" sz="2400" spc="-1" strike="noStrike">
              <a:latin typeface="Arial"/>
            </a:endParaRPr>
          </a:p>
        </p:txBody>
      </p:sp>
      <p:sp>
        <p:nvSpPr>
          <p:cNvPr id="378" name="Google Shape;347;p36"/>
          <p:cNvSpPr/>
          <p:nvPr/>
        </p:nvSpPr>
        <p:spPr>
          <a:xfrm>
            <a:off x="360" y="5400000"/>
            <a:ext cx="10068480" cy="493200"/>
          </a:xfrm>
          <a:prstGeom prst="rect">
            <a:avLst/>
          </a:prstGeom>
          <a:solidFill>
            <a:srgbClr val="cc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9" name="Google Shape;348;p36"/>
          <p:cNvSpPr/>
          <p:nvPr/>
        </p:nvSpPr>
        <p:spPr>
          <a:xfrm>
            <a:off x="174600" y="4540320"/>
            <a:ext cx="3701880" cy="75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16452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marL="216000" indent="-16452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</p:txBody>
      </p:sp>
      <p:sp>
        <p:nvSpPr>
          <p:cNvPr id="380" name="Google Shape;349;p36"/>
          <p:cNvSpPr/>
          <p:nvPr/>
        </p:nvSpPr>
        <p:spPr>
          <a:xfrm>
            <a:off x="811080" y="2170800"/>
            <a:ext cx="8445600" cy="212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3800" spc="-1" strike="noStrike">
                <a:solidFill>
                  <a:srgbClr val="000000"/>
                </a:solidFill>
                <a:latin typeface="Arial"/>
                <a:ea typeface="Arial"/>
              </a:rPr>
              <a:t>MONTANTE E FONTE DE RECURSOS APLICADOS E REPASSADOS NO PERÍODO</a:t>
            </a:r>
            <a:endParaRPr b="0" lang="pt-BR" sz="3800" spc="-1" strike="noStrike">
              <a:latin typeface="Arial"/>
            </a:endParaRPr>
          </a:p>
        </p:txBody>
      </p:sp>
      <p:sp>
        <p:nvSpPr>
          <p:cNvPr id="381" name="Google Shape;350;p36"/>
          <p:cNvSpPr/>
          <p:nvPr/>
        </p:nvSpPr>
        <p:spPr>
          <a:xfrm>
            <a:off x="2297520" y="4553280"/>
            <a:ext cx="5473080" cy="89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2800" spc="-1" strike="noStrike">
                <a:solidFill>
                  <a:srgbClr val="000000"/>
                </a:solidFill>
                <a:latin typeface="Arial"/>
                <a:ea typeface="Arial"/>
              </a:rPr>
              <a:t>Maio, Junho, Julho e Agosto/2023</a:t>
            </a:r>
            <a:endParaRPr b="0" lang="pt-BR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" name="Google Shape;355;p37"/>
          <p:cNvGrpSpPr/>
          <p:nvPr/>
        </p:nvGrpSpPr>
        <p:grpSpPr>
          <a:xfrm>
            <a:off x="360" y="6403680"/>
            <a:ext cx="10068840" cy="1861560"/>
            <a:chOff x="360" y="6403680"/>
            <a:chExt cx="10068840" cy="1861560"/>
          </a:xfrm>
        </p:grpSpPr>
        <p:sp>
          <p:nvSpPr>
            <p:cNvPr id="383" name="Google Shape;356;p37"/>
            <p:cNvSpPr/>
            <p:nvPr/>
          </p:nvSpPr>
          <p:spPr>
            <a:xfrm>
              <a:off x="360" y="6439680"/>
              <a:ext cx="10068480" cy="1109520"/>
            </a:xfrm>
            <a:prstGeom prst="rect">
              <a:avLst/>
            </a:prstGeom>
            <a:solidFill>
              <a:srgbClr val="00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84" name="Google Shape;357;p37"/>
            <p:cNvSpPr/>
            <p:nvPr/>
          </p:nvSpPr>
          <p:spPr>
            <a:xfrm>
              <a:off x="360" y="6403680"/>
              <a:ext cx="10068840" cy="1861560"/>
            </a:xfrm>
            <a:custGeom>
              <a:avLst/>
              <a:gdLst/>
              <a:ahLst/>
              <a:rect l="l" t="t" r="r" b="b"/>
              <a:pathLst>
                <a:path w="28001" h="5201">
                  <a:moveTo>
                    <a:pt x="0" y="0"/>
                  </a:moveTo>
                  <a:cubicBezTo>
                    <a:pt x="13800" y="5200"/>
                    <a:pt x="28000" y="0"/>
                    <a:pt x="28000" y="0"/>
                  </a:cubicBez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85" name="Google Shape;358;p37"/>
          <p:cNvSpPr/>
          <p:nvPr/>
        </p:nvSpPr>
        <p:spPr>
          <a:xfrm>
            <a:off x="71640" y="972000"/>
            <a:ext cx="4668840" cy="498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8000" rIns="108000" tIns="63000" bIns="63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</p:txBody>
      </p:sp>
      <p:pic>
        <p:nvPicPr>
          <p:cNvPr id="386" name="Google Shape;359;p37" descr=""/>
          <p:cNvPicPr/>
          <p:nvPr/>
        </p:nvPicPr>
        <p:blipFill>
          <a:blip r:embed="rId1"/>
          <a:srcRect l="0" t="0" r="20073" b="0"/>
          <a:stretch/>
        </p:blipFill>
        <p:spPr>
          <a:xfrm>
            <a:off x="8838000" y="521280"/>
            <a:ext cx="1086480" cy="547920"/>
          </a:xfrm>
          <a:prstGeom prst="rect">
            <a:avLst/>
          </a:prstGeom>
          <a:ln w="0">
            <a:noFill/>
          </a:ln>
        </p:spPr>
      </p:pic>
      <p:pic>
        <p:nvPicPr>
          <p:cNvPr id="387" name="Google Shape;360;p37" descr=""/>
          <p:cNvPicPr/>
          <p:nvPr/>
        </p:nvPicPr>
        <p:blipFill>
          <a:blip r:embed="rId2"/>
          <a:stretch/>
        </p:blipFill>
        <p:spPr>
          <a:xfrm>
            <a:off x="288000" y="216000"/>
            <a:ext cx="1068840" cy="1069560"/>
          </a:xfrm>
          <a:prstGeom prst="rect">
            <a:avLst/>
          </a:prstGeom>
          <a:ln w="0">
            <a:noFill/>
          </a:ln>
        </p:spPr>
      </p:pic>
      <p:sp>
        <p:nvSpPr>
          <p:cNvPr id="388" name="Google Shape;361;p37"/>
          <p:cNvSpPr/>
          <p:nvPr/>
        </p:nvSpPr>
        <p:spPr>
          <a:xfrm>
            <a:off x="174600" y="4540320"/>
            <a:ext cx="3701880" cy="75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16452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marL="216000" indent="-16452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</p:txBody>
      </p:sp>
      <p:sp>
        <p:nvSpPr>
          <p:cNvPr id="389" name="Google Shape;362;p37"/>
          <p:cNvSpPr/>
          <p:nvPr/>
        </p:nvSpPr>
        <p:spPr>
          <a:xfrm>
            <a:off x="1799640" y="576000"/>
            <a:ext cx="6738120" cy="853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2800" spc="-1" strike="noStrike">
                <a:solidFill>
                  <a:srgbClr val="000000"/>
                </a:solidFill>
                <a:latin typeface="Arial"/>
                <a:ea typeface="Arial"/>
              </a:rPr>
              <a:t>MONTANTE E FONTE DE RECURSOS REPASSADOS NO PERÍODO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390" name="Google Shape;363;p37"/>
          <p:cNvSpPr/>
          <p:nvPr/>
        </p:nvSpPr>
        <p:spPr>
          <a:xfrm>
            <a:off x="611640" y="1440000"/>
            <a:ext cx="8844480" cy="677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Arial"/>
              </a:rPr>
              <a:t>-</a:t>
            </a:r>
            <a:r>
              <a:rPr b="0" lang="pt-BR" sz="2200" spc="-1" strike="noStrike">
                <a:solidFill>
                  <a:srgbClr val="000000"/>
                </a:solidFill>
                <a:latin typeface="Arial"/>
                <a:ea typeface="Arial"/>
              </a:rPr>
              <a:t> ORÇAMENTO TOTAL </a:t>
            </a:r>
            <a:endParaRPr b="0" lang="pt-BR" sz="22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2200" spc="-1" strike="noStrike">
                <a:solidFill>
                  <a:srgbClr val="000000"/>
                </a:solidFill>
                <a:latin typeface="Arial"/>
                <a:ea typeface="Arial"/>
              </a:rPr>
              <a:t>Secretaria de Saúde, para o exercício de 2023, foi definido pela Lei   Ordinária nº 9.666/2023:  R$ 385.286.227,00</a:t>
            </a:r>
            <a:endParaRPr b="0" lang="pt-BR" sz="22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2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2200" spc="-1" strike="noStrike">
                <a:solidFill>
                  <a:srgbClr val="000000"/>
                </a:solidFill>
                <a:latin typeface="Arial"/>
                <a:ea typeface="Arial"/>
              </a:rPr>
              <a:t>- RECEITA TOTAL  </a:t>
            </a:r>
            <a:endParaRPr b="0" lang="pt-BR" sz="22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2200" spc="-1" strike="noStrike">
                <a:solidFill>
                  <a:srgbClr val="000000"/>
                </a:solidFill>
                <a:latin typeface="Arial"/>
                <a:ea typeface="Arial"/>
              </a:rPr>
              <a:t>Recursos  vinculados</a:t>
            </a:r>
            <a:endParaRPr b="0" lang="pt-BR" sz="22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22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pt-BR" sz="22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2200" spc="-1" strike="noStrike">
                <a:solidFill>
                  <a:srgbClr val="000000"/>
                </a:solidFill>
                <a:latin typeface="Arial"/>
                <a:ea typeface="Arial"/>
              </a:rPr>
              <a:t>Governo Federal      R$  45.357.403,80</a:t>
            </a:r>
            <a:endParaRPr b="0" lang="pt-BR" sz="22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2200" spc="-1" strike="noStrike">
                <a:solidFill>
                  <a:srgbClr val="000000"/>
                </a:solidFill>
                <a:latin typeface="Arial"/>
                <a:ea typeface="Arial"/>
              </a:rPr>
              <a:t>Governo Estadual    R$  7.435.222,38</a:t>
            </a:r>
            <a:endParaRPr b="0" lang="pt-BR" sz="22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2200" spc="-1" strike="noStrike">
                <a:solidFill>
                  <a:srgbClr val="000000"/>
                </a:solidFill>
                <a:latin typeface="Arial"/>
                <a:ea typeface="Arial"/>
              </a:rPr>
              <a:t>Emendas Parlamentares R$ 2.253.354,50</a:t>
            </a:r>
            <a:endParaRPr b="0" lang="pt-BR" sz="22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2200" spc="-1" strike="noStrike">
                <a:solidFill>
                  <a:srgbClr val="000000"/>
                </a:solidFill>
                <a:latin typeface="Arial"/>
                <a:ea typeface="Arial"/>
              </a:rPr>
              <a:t>Recursos Próprios    R$ 65.476.546,36</a:t>
            </a:r>
            <a:endParaRPr b="0" lang="pt-BR" sz="22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2200" spc="-1" strike="noStrike">
                <a:solidFill>
                  <a:srgbClr val="000000"/>
                </a:solidFill>
                <a:latin typeface="Arial"/>
                <a:ea typeface="Arial"/>
              </a:rPr>
              <a:t>Impostos </a:t>
            </a:r>
            <a:endParaRPr b="0" lang="pt-BR" sz="22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2200" spc="-1" strike="noStrike">
                <a:solidFill>
                  <a:srgbClr val="000000"/>
                </a:solidFill>
                <a:latin typeface="Arial"/>
                <a:ea typeface="Arial"/>
              </a:rPr>
              <a:t>Outras receitas municipais.</a:t>
            </a:r>
            <a:endParaRPr b="0" lang="pt-BR" sz="22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2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2200" spc="-1" strike="noStrike">
                <a:solidFill>
                  <a:srgbClr val="000000"/>
                </a:solidFill>
                <a:latin typeface="Arial"/>
                <a:ea typeface="Arial"/>
              </a:rPr>
              <a:t>                                   </a:t>
            </a:r>
            <a:r>
              <a:rPr b="0" lang="pt-BR" sz="2200" spc="-1" strike="noStrike">
                <a:solidFill>
                  <a:srgbClr val="000000"/>
                </a:solidFill>
                <a:latin typeface="Arial"/>
                <a:ea typeface="Arial"/>
              </a:rPr>
              <a:t>Fonte : Sonner e SIOPS</a:t>
            </a:r>
            <a:endParaRPr b="0" lang="pt-BR" sz="22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2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" name="Google Shape;368;p38"/>
          <p:cNvGrpSpPr/>
          <p:nvPr/>
        </p:nvGrpSpPr>
        <p:grpSpPr>
          <a:xfrm>
            <a:off x="360" y="6392520"/>
            <a:ext cx="10068840" cy="1861560"/>
            <a:chOff x="360" y="6392520"/>
            <a:chExt cx="10068840" cy="1861560"/>
          </a:xfrm>
        </p:grpSpPr>
        <p:sp>
          <p:nvSpPr>
            <p:cNvPr id="392" name="Google Shape;369;p38"/>
            <p:cNvSpPr/>
            <p:nvPr/>
          </p:nvSpPr>
          <p:spPr>
            <a:xfrm>
              <a:off x="360" y="6428520"/>
              <a:ext cx="10068480" cy="1109520"/>
            </a:xfrm>
            <a:prstGeom prst="rect">
              <a:avLst/>
            </a:prstGeom>
            <a:solidFill>
              <a:srgbClr val="00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3" name="Google Shape;370;p38"/>
            <p:cNvSpPr/>
            <p:nvPr/>
          </p:nvSpPr>
          <p:spPr>
            <a:xfrm>
              <a:off x="360" y="6392520"/>
              <a:ext cx="10068840" cy="1861560"/>
            </a:xfrm>
            <a:custGeom>
              <a:avLst/>
              <a:gdLst/>
              <a:ahLst/>
              <a:rect l="l" t="t" r="r" b="b"/>
              <a:pathLst>
                <a:path w="28001" h="5201">
                  <a:moveTo>
                    <a:pt x="0" y="0"/>
                  </a:moveTo>
                  <a:cubicBezTo>
                    <a:pt x="13800" y="5200"/>
                    <a:pt x="28000" y="0"/>
                    <a:pt x="28000" y="0"/>
                  </a:cubicBez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94" name="Google Shape;371;p38"/>
          <p:cNvSpPr/>
          <p:nvPr/>
        </p:nvSpPr>
        <p:spPr>
          <a:xfrm>
            <a:off x="71640" y="972000"/>
            <a:ext cx="4668840" cy="498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8000" rIns="108000" tIns="63000" bIns="63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</p:txBody>
      </p:sp>
      <p:pic>
        <p:nvPicPr>
          <p:cNvPr id="395" name="Google Shape;372;p38" descr=""/>
          <p:cNvPicPr/>
          <p:nvPr/>
        </p:nvPicPr>
        <p:blipFill>
          <a:blip r:embed="rId1"/>
          <a:srcRect l="0" t="0" r="20073" b="0"/>
          <a:stretch/>
        </p:blipFill>
        <p:spPr>
          <a:xfrm>
            <a:off x="8838000" y="521280"/>
            <a:ext cx="1086480" cy="547920"/>
          </a:xfrm>
          <a:prstGeom prst="rect">
            <a:avLst/>
          </a:prstGeom>
          <a:ln w="0">
            <a:noFill/>
          </a:ln>
        </p:spPr>
      </p:pic>
      <p:pic>
        <p:nvPicPr>
          <p:cNvPr id="396" name="Google Shape;373;p38" descr=""/>
          <p:cNvPicPr/>
          <p:nvPr/>
        </p:nvPicPr>
        <p:blipFill>
          <a:blip r:embed="rId2"/>
          <a:stretch/>
        </p:blipFill>
        <p:spPr>
          <a:xfrm>
            <a:off x="288000" y="216000"/>
            <a:ext cx="1068840" cy="1069560"/>
          </a:xfrm>
          <a:prstGeom prst="rect">
            <a:avLst/>
          </a:prstGeom>
          <a:ln w="0">
            <a:noFill/>
          </a:ln>
        </p:spPr>
      </p:pic>
      <p:sp>
        <p:nvSpPr>
          <p:cNvPr id="397" name="Google Shape;374;p38"/>
          <p:cNvSpPr/>
          <p:nvPr/>
        </p:nvSpPr>
        <p:spPr>
          <a:xfrm>
            <a:off x="143640" y="5400000"/>
            <a:ext cx="9492480" cy="75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b="0" lang="pt-BR" sz="2400" spc="-1" strike="noStrike">
              <a:latin typeface="Arial"/>
            </a:endParaRPr>
          </a:p>
        </p:txBody>
      </p:sp>
      <p:sp>
        <p:nvSpPr>
          <p:cNvPr id="398" name="Google Shape;375;p38"/>
          <p:cNvSpPr/>
          <p:nvPr/>
        </p:nvSpPr>
        <p:spPr>
          <a:xfrm>
            <a:off x="174600" y="4540320"/>
            <a:ext cx="3701880" cy="75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16452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marL="216000" indent="-16452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</p:txBody>
      </p:sp>
      <p:sp>
        <p:nvSpPr>
          <p:cNvPr id="399" name="Google Shape;376;p38"/>
          <p:cNvSpPr/>
          <p:nvPr/>
        </p:nvSpPr>
        <p:spPr>
          <a:xfrm>
            <a:off x="1367640" y="542520"/>
            <a:ext cx="7276320" cy="93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2600" spc="-1" strike="noStrike">
                <a:solidFill>
                  <a:srgbClr val="000000"/>
                </a:solidFill>
                <a:latin typeface="Arial"/>
                <a:ea typeface="Arial"/>
              </a:rPr>
              <a:t>MONTANTE E FONTE DE RECURSOS     REPASSADOS NO PERÍODO</a:t>
            </a:r>
            <a:endParaRPr b="0" lang="pt-BR" sz="2600" spc="-1" strike="noStrike">
              <a:latin typeface="Arial"/>
            </a:endParaRPr>
          </a:p>
        </p:txBody>
      </p:sp>
      <p:sp>
        <p:nvSpPr>
          <p:cNvPr id="400" name="Google Shape;377;p38"/>
          <p:cNvSpPr/>
          <p:nvPr/>
        </p:nvSpPr>
        <p:spPr>
          <a:xfrm>
            <a:off x="3178800" y="6822720"/>
            <a:ext cx="3012840" cy="37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1800" spc="-1" strike="noStrike">
                <a:solidFill>
                  <a:srgbClr val="000000"/>
                </a:solidFill>
                <a:latin typeface="Calibri"/>
                <a:ea typeface="Calibri"/>
              </a:rPr>
              <a:t>Fonte: Sonner e SIOPS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401" name="Google Shape;378;p38"/>
          <p:cNvSpPr/>
          <p:nvPr/>
        </p:nvSpPr>
        <p:spPr>
          <a:xfrm>
            <a:off x="439560" y="6338160"/>
            <a:ext cx="9132480" cy="63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1600" spc="-1" strike="noStrike">
                <a:solidFill>
                  <a:srgbClr val="000000"/>
                </a:solidFill>
                <a:latin typeface="Arial"/>
                <a:ea typeface="Arial"/>
              </a:rPr>
              <a:t>Recursos financeiros transferidos fundo a fundo pela União e Estado  –  Lei Complementar Nº 141/2012 e Portaria N.3.992/GM/2017</a:t>
            </a:r>
            <a:endParaRPr b="0" lang="pt-BR" sz="1600" spc="-1" strike="noStrike">
              <a:latin typeface="Arial"/>
            </a:endParaRPr>
          </a:p>
        </p:txBody>
      </p:sp>
      <p:graphicFrame>
        <p:nvGraphicFramePr>
          <p:cNvPr id="402" name="Google Shape;379;p38"/>
          <p:cNvGraphicFramePr/>
          <p:nvPr/>
        </p:nvGraphicFramePr>
        <p:xfrm>
          <a:off x="966600" y="1402920"/>
          <a:ext cx="8055720" cy="4452480"/>
        </p:xfrm>
        <a:graphic>
          <a:graphicData uri="http://schemas.openxmlformats.org/drawingml/2006/table">
            <a:tbl>
              <a:tblPr/>
              <a:tblGrid>
                <a:gridCol w="4807800"/>
                <a:gridCol w="3248280"/>
              </a:tblGrid>
              <a:tr h="38268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pt-BR" sz="16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AÇÕES DE CUSTEIO / INVESTIMENTO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pt-BR" sz="16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VALOR TRANSFERIDO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73116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Atenção Básica / Atenção Primária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R$    5.875.154,01</a:t>
                      </a:r>
                      <a:endParaRPr b="0" lang="pt-BR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6080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MAC (Média e Alta Complexidade)  </a:t>
                      </a:r>
                      <a:endParaRPr b="0" lang="pt-BR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Atenção Especializada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R$  38.028.975,01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4561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Assistência Farmacêutica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R$     331.944,50    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49536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Vigilância em Saúde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R$    1.121.330,28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3290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Gestão do SUS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R$        0   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36108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Investimento</a:t>
                      </a:r>
                      <a:endParaRPr b="0" lang="pt-BR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                                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R$        0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3625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Transf. Estaduais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R$  7.435.222,38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34488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800" spc="-1" strike="noStrike">
                          <a:latin typeface="Arial"/>
                        </a:rPr>
                        <a:t>Emendas Parlamentares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800" spc="-1" strike="noStrike">
                          <a:latin typeface="Arial"/>
                        </a:rPr>
                        <a:t>R$ 2.253.354,50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38196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Sub Total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R$  55.045.980,68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3" name="Google Shape;384;p39"/>
          <p:cNvGrpSpPr/>
          <p:nvPr/>
        </p:nvGrpSpPr>
        <p:grpSpPr>
          <a:xfrm>
            <a:off x="360" y="6403680"/>
            <a:ext cx="10068840" cy="1861560"/>
            <a:chOff x="360" y="6403680"/>
            <a:chExt cx="10068840" cy="1861560"/>
          </a:xfrm>
        </p:grpSpPr>
        <p:sp>
          <p:nvSpPr>
            <p:cNvPr id="404" name="Google Shape;385;p39"/>
            <p:cNvSpPr/>
            <p:nvPr/>
          </p:nvSpPr>
          <p:spPr>
            <a:xfrm>
              <a:off x="360" y="6439680"/>
              <a:ext cx="10068480" cy="1109520"/>
            </a:xfrm>
            <a:prstGeom prst="rect">
              <a:avLst/>
            </a:prstGeom>
            <a:solidFill>
              <a:srgbClr val="00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5" name="Google Shape;386;p39"/>
            <p:cNvSpPr/>
            <p:nvPr/>
          </p:nvSpPr>
          <p:spPr>
            <a:xfrm>
              <a:off x="360" y="6403680"/>
              <a:ext cx="10068840" cy="1861560"/>
            </a:xfrm>
            <a:custGeom>
              <a:avLst/>
              <a:gdLst/>
              <a:ahLst/>
              <a:rect l="l" t="t" r="r" b="b"/>
              <a:pathLst>
                <a:path w="28001" h="5201">
                  <a:moveTo>
                    <a:pt x="0" y="0"/>
                  </a:moveTo>
                  <a:cubicBezTo>
                    <a:pt x="13800" y="5200"/>
                    <a:pt x="28000" y="0"/>
                    <a:pt x="28000" y="0"/>
                  </a:cubicBez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06" name="Google Shape;387;p39"/>
          <p:cNvSpPr/>
          <p:nvPr/>
        </p:nvSpPr>
        <p:spPr>
          <a:xfrm>
            <a:off x="71640" y="972000"/>
            <a:ext cx="4668840" cy="498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8000" rIns="108000" tIns="63000" bIns="63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</p:txBody>
      </p:sp>
      <p:pic>
        <p:nvPicPr>
          <p:cNvPr id="407" name="Google Shape;388;p39" descr=""/>
          <p:cNvPicPr/>
          <p:nvPr/>
        </p:nvPicPr>
        <p:blipFill>
          <a:blip r:embed="rId1"/>
          <a:srcRect l="0" t="0" r="20073" b="0"/>
          <a:stretch/>
        </p:blipFill>
        <p:spPr>
          <a:xfrm>
            <a:off x="8838000" y="521280"/>
            <a:ext cx="1086480" cy="547920"/>
          </a:xfrm>
          <a:prstGeom prst="rect">
            <a:avLst/>
          </a:prstGeom>
          <a:ln w="0">
            <a:noFill/>
          </a:ln>
        </p:spPr>
      </p:pic>
      <p:pic>
        <p:nvPicPr>
          <p:cNvPr id="408" name="Google Shape;389;p39" descr=""/>
          <p:cNvPicPr/>
          <p:nvPr/>
        </p:nvPicPr>
        <p:blipFill>
          <a:blip r:embed="rId2"/>
          <a:stretch/>
        </p:blipFill>
        <p:spPr>
          <a:xfrm>
            <a:off x="288000" y="216000"/>
            <a:ext cx="1068840" cy="1069560"/>
          </a:xfrm>
          <a:prstGeom prst="rect">
            <a:avLst/>
          </a:prstGeom>
          <a:ln w="0">
            <a:noFill/>
          </a:ln>
        </p:spPr>
      </p:pic>
      <p:sp>
        <p:nvSpPr>
          <p:cNvPr id="409" name="Google Shape;390;p39"/>
          <p:cNvSpPr/>
          <p:nvPr/>
        </p:nvSpPr>
        <p:spPr>
          <a:xfrm>
            <a:off x="143640" y="5400000"/>
            <a:ext cx="9492480" cy="75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b="0" lang="pt-BR" sz="2400" spc="-1" strike="noStrike">
              <a:latin typeface="Arial"/>
            </a:endParaRPr>
          </a:p>
        </p:txBody>
      </p:sp>
      <p:sp>
        <p:nvSpPr>
          <p:cNvPr id="410" name="Google Shape;391;p39"/>
          <p:cNvSpPr/>
          <p:nvPr/>
        </p:nvSpPr>
        <p:spPr>
          <a:xfrm>
            <a:off x="174600" y="4540320"/>
            <a:ext cx="3701880" cy="75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16452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marL="216000" indent="-16452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</p:txBody>
      </p:sp>
      <p:sp>
        <p:nvSpPr>
          <p:cNvPr id="411" name="Google Shape;392;p39"/>
          <p:cNvSpPr/>
          <p:nvPr/>
        </p:nvSpPr>
        <p:spPr>
          <a:xfrm>
            <a:off x="1799640" y="576000"/>
            <a:ext cx="6738120" cy="121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2600" spc="-1" strike="noStrike">
                <a:solidFill>
                  <a:srgbClr val="000000"/>
                </a:solidFill>
                <a:latin typeface="Arial"/>
                <a:ea typeface="Arial"/>
              </a:rPr>
              <a:t>MONTANTE E FONTE DE RECURSOS REPASSADOS E APLICADOS </a:t>
            </a:r>
            <a:endParaRPr b="0" lang="pt-BR" sz="2600" spc="-1" strike="noStrike">
              <a:latin typeface="Arial"/>
            </a:endParaRPr>
          </a:p>
        </p:txBody>
      </p:sp>
      <p:sp>
        <p:nvSpPr>
          <p:cNvPr id="412" name="Google Shape;393;p39"/>
          <p:cNvSpPr/>
          <p:nvPr/>
        </p:nvSpPr>
        <p:spPr>
          <a:xfrm>
            <a:off x="3522960" y="6465600"/>
            <a:ext cx="3228840" cy="76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1800" spc="-1" strike="noStrike">
                <a:solidFill>
                  <a:srgbClr val="000000"/>
                </a:solidFill>
                <a:latin typeface="Arial"/>
                <a:ea typeface="Arial"/>
              </a:rPr>
              <a:t>Fonte: Sonner e SIOPS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413" name="Google Shape;394;p39"/>
          <p:cNvSpPr/>
          <p:nvPr/>
        </p:nvSpPr>
        <p:spPr>
          <a:xfrm>
            <a:off x="359640" y="2075400"/>
            <a:ext cx="9420480" cy="396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2400" spc="-1" strike="noStrike">
                <a:solidFill>
                  <a:srgbClr val="000000"/>
                </a:solidFill>
                <a:latin typeface="Calibri"/>
                <a:ea typeface="Calibri"/>
              </a:rPr>
              <a:t>               </a:t>
            </a:r>
            <a:endParaRPr b="0" lang="pt-BR" sz="2400" spc="-1" strike="noStrike">
              <a:latin typeface="Arial"/>
            </a:endParaRPr>
          </a:p>
        </p:txBody>
      </p:sp>
      <p:sp>
        <p:nvSpPr>
          <p:cNvPr id="414" name="Google Shape;395;p39"/>
          <p:cNvSpPr/>
          <p:nvPr/>
        </p:nvSpPr>
        <p:spPr>
          <a:xfrm>
            <a:off x="791640" y="2102040"/>
            <a:ext cx="8268480" cy="228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2600" spc="-1" strike="noStrike">
                <a:solidFill>
                  <a:srgbClr val="000000"/>
                </a:solidFill>
                <a:latin typeface="Arial"/>
                <a:ea typeface="Arial"/>
              </a:rPr>
              <a:t>TOTAL DAS RECEITAS SUS </a:t>
            </a:r>
            <a:r>
              <a:rPr b="0" lang="pt-BR" sz="3200" spc="-1" strike="noStrike">
                <a:solidFill>
                  <a:srgbClr val="000000"/>
                </a:solidFill>
                <a:latin typeface="Arial"/>
                <a:ea typeface="Arial"/>
              </a:rPr>
              <a:t>R$ 120.522.527,04</a:t>
            </a:r>
            <a:endParaRPr b="0" lang="pt-BR" sz="32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Arial"/>
              </a:rPr>
              <a:t>     </a:t>
            </a: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Arial"/>
              </a:rPr>
              <a:t>(Recursos da União, Estado e Município</a:t>
            </a:r>
            <a:r>
              <a:rPr b="0" lang="pt-BR" sz="3200" spc="-1" strike="noStrike">
                <a:solidFill>
                  <a:srgbClr val="000000"/>
                </a:solidFill>
                <a:latin typeface="Arial"/>
                <a:ea typeface="Arial"/>
              </a:rPr>
              <a:t>).</a:t>
            </a:r>
            <a:endParaRPr b="0" lang="pt-BR" sz="3200" spc="-1" strike="noStrike">
              <a:latin typeface="Arial"/>
            </a:endParaRPr>
          </a:p>
        </p:txBody>
      </p:sp>
      <p:sp>
        <p:nvSpPr>
          <p:cNvPr id="415" name="Google Shape;396;p39"/>
          <p:cNvSpPr/>
          <p:nvPr/>
        </p:nvSpPr>
        <p:spPr>
          <a:xfrm>
            <a:off x="2159640" y="3847680"/>
            <a:ext cx="5825520" cy="204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2600" spc="-1" strike="noStrike">
                <a:solidFill>
                  <a:srgbClr val="000000"/>
                </a:solidFill>
                <a:latin typeface="Arial"/>
                <a:ea typeface="Arial"/>
              </a:rPr>
              <a:t>TOTAL DAS DESPESAS SUS</a:t>
            </a:r>
            <a:endParaRPr b="0" lang="pt-BR" sz="2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2600" spc="-1" strike="noStrike">
                <a:solidFill>
                  <a:srgbClr val="000000"/>
                </a:solidFill>
                <a:latin typeface="Arial"/>
                <a:ea typeface="Arial"/>
              </a:rPr>
              <a:t>- EMPENHADA   R$ 99.212.306,68</a:t>
            </a:r>
            <a:endParaRPr b="0" lang="pt-BR" sz="2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2600" spc="-1" strike="noStrike">
                <a:solidFill>
                  <a:srgbClr val="000000"/>
                </a:solidFill>
                <a:latin typeface="Arial"/>
                <a:ea typeface="Arial"/>
              </a:rPr>
              <a:t>- LIQUIDADA      R$    129.362.826,27</a:t>
            </a:r>
            <a:endParaRPr b="0" lang="pt-BR" sz="2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2600" spc="-1" strike="noStrike">
                <a:solidFill>
                  <a:srgbClr val="000000"/>
                </a:solidFill>
                <a:latin typeface="Arial"/>
                <a:ea typeface="Arial"/>
              </a:rPr>
              <a:t>- PAGA               R$    127.257.450,23</a:t>
            </a:r>
            <a:endParaRPr b="0" lang="pt-BR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88;p16"/>
          <p:cNvSpPr/>
          <p:nvPr/>
        </p:nvSpPr>
        <p:spPr>
          <a:xfrm>
            <a:off x="360" y="4176000"/>
            <a:ext cx="10068480" cy="709200"/>
          </a:xfrm>
          <a:prstGeom prst="rect">
            <a:avLst/>
          </a:prstGeom>
          <a:solidFill>
            <a:srgbClr val="99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6" name="Google Shape;89;p16"/>
          <p:cNvSpPr/>
          <p:nvPr/>
        </p:nvSpPr>
        <p:spPr>
          <a:xfrm>
            <a:off x="360" y="1779840"/>
            <a:ext cx="10068480" cy="2601360"/>
          </a:xfrm>
          <a:prstGeom prst="rect">
            <a:avLst/>
          </a:prstGeom>
          <a:solidFill>
            <a:srgbClr val="66cc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77" name="Google Shape;90;p16"/>
          <p:cNvGrpSpPr/>
          <p:nvPr/>
        </p:nvGrpSpPr>
        <p:grpSpPr>
          <a:xfrm>
            <a:off x="360" y="6439680"/>
            <a:ext cx="10068840" cy="1861560"/>
            <a:chOff x="360" y="6439680"/>
            <a:chExt cx="10068840" cy="1861560"/>
          </a:xfrm>
        </p:grpSpPr>
        <p:sp>
          <p:nvSpPr>
            <p:cNvPr id="178" name="Google Shape;91;p16"/>
            <p:cNvSpPr/>
            <p:nvPr/>
          </p:nvSpPr>
          <p:spPr>
            <a:xfrm>
              <a:off x="360" y="6475680"/>
              <a:ext cx="10068480" cy="1109520"/>
            </a:xfrm>
            <a:prstGeom prst="rect">
              <a:avLst/>
            </a:prstGeom>
            <a:solidFill>
              <a:srgbClr val="00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9" name="Google Shape;92;p16"/>
            <p:cNvSpPr/>
            <p:nvPr/>
          </p:nvSpPr>
          <p:spPr>
            <a:xfrm>
              <a:off x="360" y="6439680"/>
              <a:ext cx="10068840" cy="1861560"/>
            </a:xfrm>
            <a:custGeom>
              <a:avLst/>
              <a:gdLst/>
              <a:ahLst/>
              <a:rect l="l" t="t" r="r" b="b"/>
              <a:pathLst>
                <a:path w="28001" h="5201">
                  <a:moveTo>
                    <a:pt x="0" y="0"/>
                  </a:moveTo>
                  <a:cubicBezTo>
                    <a:pt x="13800" y="5200"/>
                    <a:pt x="28000" y="0"/>
                    <a:pt x="28000" y="0"/>
                  </a:cubicBez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80" name="Google Shape;93;p16"/>
          <p:cNvSpPr/>
          <p:nvPr/>
        </p:nvSpPr>
        <p:spPr>
          <a:xfrm>
            <a:off x="71640" y="972000"/>
            <a:ext cx="4668840" cy="498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8000" rIns="108000" tIns="63000" bIns="63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</p:txBody>
      </p:sp>
      <p:pic>
        <p:nvPicPr>
          <p:cNvPr id="181" name="Google Shape;94;p16" descr=""/>
          <p:cNvPicPr/>
          <p:nvPr/>
        </p:nvPicPr>
        <p:blipFill>
          <a:blip r:embed="rId1"/>
          <a:srcRect l="0" t="0" r="20073" b="0"/>
          <a:stretch/>
        </p:blipFill>
        <p:spPr>
          <a:xfrm>
            <a:off x="8838000" y="521280"/>
            <a:ext cx="1086480" cy="547920"/>
          </a:xfrm>
          <a:prstGeom prst="rect">
            <a:avLst/>
          </a:prstGeom>
          <a:ln w="0">
            <a:noFill/>
          </a:ln>
        </p:spPr>
      </p:pic>
      <p:pic>
        <p:nvPicPr>
          <p:cNvPr id="182" name="Google Shape;95;p16" descr=""/>
          <p:cNvPicPr/>
          <p:nvPr/>
        </p:nvPicPr>
        <p:blipFill>
          <a:blip r:embed="rId2"/>
          <a:stretch/>
        </p:blipFill>
        <p:spPr>
          <a:xfrm>
            <a:off x="288000" y="216000"/>
            <a:ext cx="1068840" cy="1069560"/>
          </a:xfrm>
          <a:prstGeom prst="rect">
            <a:avLst/>
          </a:prstGeom>
          <a:ln w="0">
            <a:noFill/>
          </a:ln>
        </p:spPr>
      </p:pic>
      <p:sp>
        <p:nvSpPr>
          <p:cNvPr id="183" name="Google Shape;96;p16"/>
          <p:cNvSpPr/>
          <p:nvPr/>
        </p:nvSpPr>
        <p:spPr>
          <a:xfrm>
            <a:off x="143640" y="5400000"/>
            <a:ext cx="9492480" cy="75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b="0" lang="pt-BR" sz="2400" spc="-1" strike="noStrike">
              <a:latin typeface="Arial"/>
            </a:endParaRPr>
          </a:p>
        </p:txBody>
      </p:sp>
      <p:sp>
        <p:nvSpPr>
          <p:cNvPr id="184" name="Google Shape;97;p16"/>
          <p:cNvSpPr/>
          <p:nvPr/>
        </p:nvSpPr>
        <p:spPr>
          <a:xfrm>
            <a:off x="360" y="4464000"/>
            <a:ext cx="10068480" cy="853200"/>
          </a:xfrm>
          <a:prstGeom prst="rect">
            <a:avLst/>
          </a:prstGeom>
          <a:solidFill>
            <a:srgbClr val="cc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5" name="Google Shape;98;p16"/>
          <p:cNvSpPr/>
          <p:nvPr/>
        </p:nvSpPr>
        <p:spPr>
          <a:xfrm>
            <a:off x="174600" y="4540320"/>
            <a:ext cx="3701880" cy="75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16452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marL="216000" indent="-16452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</p:txBody>
      </p:sp>
      <p:sp>
        <p:nvSpPr>
          <p:cNvPr id="186" name="Google Shape;99;p16"/>
          <p:cNvSpPr/>
          <p:nvPr/>
        </p:nvSpPr>
        <p:spPr>
          <a:xfrm>
            <a:off x="360" y="1885680"/>
            <a:ext cx="9492480" cy="299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4000" spc="-1" strike="noStrike">
                <a:solidFill>
                  <a:srgbClr val="000000"/>
                </a:solidFill>
                <a:latin typeface="Arial"/>
                <a:ea typeface="Arial"/>
              </a:rPr>
              <a:t>OFERTA E PRODUÇÃO DE SERVIÇOS PÚBLICOS NA REDE ASSISTENCIAL PRÓPRIA,CONTRATADA E CONVENIADA</a:t>
            </a:r>
            <a:endParaRPr b="0" lang="pt-BR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9;p41"/>
          <p:cNvSpPr/>
          <p:nvPr/>
        </p:nvSpPr>
        <p:spPr>
          <a:xfrm>
            <a:off x="360" y="4608000"/>
            <a:ext cx="10068480" cy="781200"/>
          </a:xfrm>
          <a:prstGeom prst="rect">
            <a:avLst/>
          </a:prstGeom>
          <a:solidFill>
            <a:srgbClr val="99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7" name="Google Shape;420;p41"/>
          <p:cNvSpPr/>
          <p:nvPr/>
        </p:nvSpPr>
        <p:spPr>
          <a:xfrm>
            <a:off x="360" y="1779840"/>
            <a:ext cx="10068480" cy="2817360"/>
          </a:xfrm>
          <a:prstGeom prst="rect">
            <a:avLst/>
          </a:prstGeom>
          <a:solidFill>
            <a:srgbClr val="66cc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18" name="Google Shape;421;p41"/>
          <p:cNvGrpSpPr/>
          <p:nvPr/>
        </p:nvGrpSpPr>
        <p:grpSpPr>
          <a:xfrm>
            <a:off x="360" y="6403680"/>
            <a:ext cx="10068840" cy="1861560"/>
            <a:chOff x="360" y="6403680"/>
            <a:chExt cx="10068840" cy="1861560"/>
          </a:xfrm>
        </p:grpSpPr>
        <p:sp>
          <p:nvSpPr>
            <p:cNvPr id="419" name="Google Shape;422;p41"/>
            <p:cNvSpPr/>
            <p:nvPr/>
          </p:nvSpPr>
          <p:spPr>
            <a:xfrm>
              <a:off x="360" y="6439680"/>
              <a:ext cx="10068480" cy="1109520"/>
            </a:xfrm>
            <a:prstGeom prst="rect">
              <a:avLst/>
            </a:prstGeom>
            <a:solidFill>
              <a:srgbClr val="00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0" name="Google Shape;423;p41"/>
            <p:cNvSpPr/>
            <p:nvPr/>
          </p:nvSpPr>
          <p:spPr>
            <a:xfrm>
              <a:off x="360" y="6403680"/>
              <a:ext cx="10068840" cy="1861560"/>
            </a:xfrm>
            <a:custGeom>
              <a:avLst/>
              <a:gdLst/>
              <a:ahLst/>
              <a:rect l="l" t="t" r="r" b="b"/>
              <a:pathLst>
                <a:path w="28001" h="5201">
                  <a:moveTo>
                    <a:pt x="0" y="0"/>
                  </a:moveTo>
                  <a:cubicBezTo>
                    <a:pt x="13800" y="5200"/>
                    <a:pt x="28000" y="0"/>
                    <a:pt x="28000" y="0"/>
                  </a:cubicBez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21" name="Google Shape;424;p41"/>
          <p:cNvSpPr/>
          <p:nvPr/>
        </p:nvSpPr>
        <p:spPr>
          <a:xfrm>
            <a:off x="71640" y="972000"/>
            <a:ext cx="4668840" cy="498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8000" rIns="108000" tIns="63000" bIns="63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</p:txBody>
      </p:sp>
      <p:pic>
        <p:nvPicPr>
          <p:cNvPr id="422" name="Google Shape;425;p41" descr=""/>
          <p:cNvPicPr/>
          <p:nvPr/>
        </p:nvPicPr>
        <p:blipFill>
          <a:blip r:embed="rId1"/>
          <a:srcRect l="0" t="0" r="20073" b="0"/>
          <a:stretch/>
        </p:blipFill>
        <p:spPr>
          <a:xfrm>
            <a:off x="8838000" y="521280"/>
            <a:ext cx="1086480" cy="547920"/>
          </a:xfrm>
          <a:prstGeom prst="rect">
            <a:avLst/>
          </a:prstGeom>
          <a:ln w="0">
            <a:noFill/>
          </a:ln>
        </p:spPr>
      </p:pic>
      <p:pic>
        <p:nvPicPr>
          <p:cNvPr id="423" name="Google Shape;426;p41" descr=""/>
          <p:cNvPicPr/>
          <p:nvPr/>
        </p:nvPicPr>
        <p:blipFill>
          <a:blip r:embed="rId2"/>
          <a:stretch/>
        </p:blipFill>
        <p:spPr>
          <a:xfrm>
            <a:off x="288000" y="216000"/>
            <a:ext cx="1068840" cy="1069560"/>
          </a:xfrm>
          <a:prstGeom prst="rect">
            <a:avLst/>
          </a:prstGeom>
          <a:ln w="0">
            <a:noFill/>
          </a:ln>
        </p:spPr>
      </p:pic>
      <p:sp>
        <p:nvSpPr>
          <p:cNvPr id="424" name="Google Shape;427;p41"/>
          <p:cNvSpPr/>
          <p:nvPr/>
        </p:nvSpPr>
        <p:spPr>
          <a:xfrm>
            <a:off x="143640" y="5400000"/>
            <a:ext cx="9492480" cy="75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b="0" lang="pt-BR" sz="2400" spc="-1" strike="noStrike">
              <a:latin typeface="Arial"/>
            </a:endParaRPr>
          </a:p>
        </p:txBody>
      </p:sp>
      <p:sp>
        <p:nvSpPr>
          <p:cNvPr id="425" name="Google Shape;428;p41"/>
          <p:cNvSpPr/>
          <p:nvPr/>
        </p:nvSpPr>
        <p:spPr>
          <a:xfrm>
            <a:off x="360" y="5400000"/>
            <a:ext cx="10068480" cy="493200"/>
          </a:xfrm>
          <a:prstGeom prst="rect">
            <a:avLst/>
          </a:prstGeom>
          <a:solidFill>
            <a:srgbClr val="cc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6" name="Google Shape;429;p41"/>
          <p:cNvSpPr/>
          <p:nvPr/>
        </p:nvSpPr>
        <p:spPr>
          <a:xfrm>
            <a:off x="174600" y="4540320"/>
            <a:ext cx="3701880" cy="75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16452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marL="216000" indent="-16452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</p:txBody>
      </p:sp>
      <p:sp>
        <p:nvSpPr>
          <p:cNvPr id="427" name="Google Shape;430;p41"/>
          <p:cNvSpPr/>
          <p:nvPr/>
        </p:nvSpPr>
        <p:spPr>
          <a:xfrm>
            <a:off x="215640" y="2558520"/>
            <a:ext cx="9508320" cy="211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5400" spc="-1" strike="noStrike">
                <a:solidFill>
                  <a:srgbClr val="000000"/>
                </a:solidFill>
                <a:latin typeface="Arial"/>
                <a:ea typeface="Arial"/>
              </a:rPr>
              <a:t>MUITO OBRIGADO!</a:t>
            </a:r>
            <a:endParaRPr b="0" lang="pt-BR" sz="5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04;p17" descr=""/>
          <p:cNvPicPr/>
          <p:nvPr/>
        </p:nvPicPr>
        <p:blipFill>
          <a:blip r:embed="rId1"/>
          <a:stretch/>
        </p:blipFill>
        <p:spPr>
          <a:xfrm>
            <a:off x="495720" y="432000"/>
            <a:ext cx="1365120" cy="1555920"/>
          </a:xfrm>
          <a:prstGeom prst="rect">
            <a:avLst/>
          </a:prstGeom>
          <a:ln w="0">
            <a:noFill/>
          </a:ln>
        </p:spPr>
      </p:pic>
      <p:pic>
        <p:nvPicPr>
          <p:cNvPr id="188" name="Google Shape;105;p17" descr=""/>
          <p:cNvPicPr/>
          <p:nvPr/>
        </p:nvPicPr>
        <p:blipFill>
          <a:blip r:embed="rId2"/>
          <a:srcRect l="0" t="0" r="20073" b="0"/>
          <a:stretch/>
        </p:blipFill>
        <p:spPr>
          <a:xfrm>
            <a:off x="7703280" y="737280"/>
            <a:ext cx="2094480" cy="907920"/>
          </a:xfrm>
          <a:prstGeom prst="rect">
            <a:avLst/>
          </a:prstGeom>
          <a:ln w="0">
            <a:noFill/>
          </a:ln>
        </p:spPr>
      </p:pic>
      <p:grpSp>
        <p:nvGrpSpPr>
          <p:cNvPr id="189" name="Google Shape;106;p17"/>
          <p:cNvGrpSpPr/>
          <p:nvPr/>
        </p:nvGrpSpPr>
        <p:grpSpPr>
          <a:xfrm>
            <a:off x="360" y="6391440"/>
            <a:ext cx="10068840" cy="1861560"/>
            <a:chOff x="360" y="6391440"/>
            <a:chExt cx="10068840" cy="1861560"/>
          </a:xfrm>
        </p:grpSpPr>
        <p:sp>
          <p:nvSpPr>
            <p:cNvPr id="190" name="Google Shape;107;p17"/>
            <p:cNvSpPr/>
            <p:nvPr/>
          </p:nvSpPr>
          <p:spPr>
            <a:xfrm>
              <a:off x="360" y="6427440"/>
              <a:ext cx="10068480" cy="1109520"/>
            </a:xfrm>
            <a:prstGeom prst="rect">
              <a:avLst/>
            </a:prstGeom>
            <a:solidFill>
              <a:srgbClr val="00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1" name="Google Shape;108;p17"/>
            <p:cNvSpPr/>
            <p:nvPr/>
          </p:nvSpPr>
          <p:spPr>
            <a:xfrm>
              <a:off x="360" y="6391440"/>
              <a:ext cx="10068840" cy="1861560"/>
            </a:xfrm>
            <a:custGeom>
              <a:avLst/>
              <a:gdLst/>
              <a:ahLst/>
              <a:rect l="l" t="t" r="r" b="b"/>
              <a:pathLst>
                <a:path w="28001" h="5201">
                  <a:moveTo>
                    <a:pt x="0" y="0"/>
                  </a:moveTo>
                  <a:cubicBezTo>
                    <a:pt x="13800" y="5200"/>
                    <a:pt x="28000" y="0"/>
                    <a:pt x="28000" y="0"/>
                  </a:cubicBez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92" name="Google Shape;109;p17"/>
          <p:cNvSpPr/>
          <p:nvPr/>
        </p:nvSpPr>
        <p:spPr>
          <a:xfrm>
            <a:off x="2807640" y="720000"/>
            <a:ext cx="4092840" cy="106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4000" spc="-1" strike="noStrike">
                <a:solidFill>
                  <a:srgbClr val="000000"/>
                </a:solidFill>
                <a:latin typeface="Arial"/>
                <a:ea typeface="Arial"/>
              </a:rPr>
              <a:t>Atenção Básica</a:t>
            </a:r>
            <a:endParaRPr b="0" lang="pt-BR" sz="4000" spc="-1" strike="noStrike">
              <a:latin typeface="Arial"/>
            </a:endParaRPr>
          </a:p>
        </p:txBody>
      </p:sp>
      <p:graphicFrame>
        <p:nvGraphicFramePr>
          <p:cNvPr id="193" name="Google Shape;110;p17"/>
          <p:cNvGraphicFramePr/>
          <p:nvPr/>
        </p:nvGraphicFramePr>
        <p:xfrm>
          <a:off x="859320" y="2758320"/>
          <a:ext cx="8173800" cy="3511800"/>
        </p:xfrm>
        <a:graphic>
          <a:graphicData uri="http://schemas.openxmlformats.org/drawingml/2006/table">
            <a:tbl>
              <a:tblPr/>
              <a:tblGrid>
                <a:gridCol w="6162480"/>
                <a:gridCol w="2011680"/>
              </a:tblGrid>
              <a:tr h="793800">
                <a:tc>
                  <a:txBody>
                    <a:bodyPr lIns="91080" rIns="91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7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Consultas médicas e de outros profissionais de nível superior</a:t>
                      </a:r>
                      <a:endParaRPr b="0" lang="pt-BR" sz="1700" spc="-1" strike="noStrike">
                        <a:latin typeface="Arial"/>
                      </a:endParaRPr>
                    </a:p>
                  </a:txBody>
                  <a:tcPr anchor="t"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26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104.483</a:t>
                      </a:r>
                      <a:endParaRPr b="0" lang="pt-BR" sz="2600" spc="-1" strike="noStrike">
                        <a:latin typeface="Arial"/>
                      </a:endParaRPr>
                    </a:p>
                  </a:txBody>
                  <a:tcPr anchor="t"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solidFill>
                      <a:srgbClr val="ccffcc"/>
                    </a:solidFill>
                  </a:tcPr>
                </a:tc>
              </a:tr>
              <a:tr h="906120">
                <a:tc>
                  <a:txBody>
                    <a:bodyPr lIns="91080" rIns="91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7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Procedimentos</a:t>
                      </a:r>
                      <a:endParaRPr b="0" lang="pt-BR" sz="1700" spc="-1" strike="noStrike">
                        <a:latin typeface="Arial"/>
                      </a:endParaRPr>
                    </a:p>
                  </a:txBody>
                  <a:tcPr anchor="t"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26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98.341</a:t>
                      </a:r>
                      <a:endParaRPr b="0" lang="pt-BR" sz="2600" spc="-1" strike="noStrike">
                        <a:latin typeface="Arial"/>
                      </a:endParaRPr>
                    </a:p>
                  </a:txBody>
                  <a:tcPr anchor="t"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solidFill>
                      <a:srgbClr val="ccffcc"/>
                    </a:solidFill>
                  </a:tcPr>
                </a:tc>
              </a:tr>
              <a:tr h="906120">
                <a:tc>
                  <a:txBody>
                    <a:bodyPr lIns="91080" rIns="91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7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Testes e administração de medicamentos</a:t>
                      </a:r>
                      <a:endParaRPr b="0" lang="pt-BR" sz="1700" spc="-1" strike="noStrike">
                        <a:latin typeface="Arial"/>
                      </a:endParaRPr>
                    </a:p>
                  </a:txBody>
                  <a:tcPr anchor="t"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26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11.186</a:t>
                      </a:r>
                      <a:endParaRPr b="0" lang="pt-BR" sz="2600" spc="-1" strike="noStrike">
                        <a:latin typeface="Arial"/>
                      </a:endParaRPr>
                    </a:p>
                  </a:txBody>
                  <a:tcPr anchor="t"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solidFill>
                      <a:srgbClr val="ccffcc"/>
                    </a:solidFill>
                  </a:tcPr>
                </a:tc>
              </a:tr>
              <a:tr h="906120">
                <a:tc>
                  <a:txBody>
                    <a:bodyPr lIns="91080" rIns="91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7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TOTAL DE ATENDIMENTOS</a:t>
                      </a:r>
                      <a:endParaRPr b="0" lang="pt-BR" sz="1700" spc="-1" strike="noStrike">
                        <a:latin typeface="Arial"/>
                      </a:endParaRPr>
                    </a:p>
                  </a:txBody>
                  <a:tcPr anchor="t"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26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214.010</a:t>
                      </a:r>
                      <a:endParaRPr b="0" lang="pt-BR" sz="2600" spc="-1" strike="noStrike">
                        <a:latin typeface="Arial"/>
                      </a:endParaRPr>
                    </a:p>
                  </a:txBody>
                  <a:tcPr anchor="t"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solidFill>
                      <a:srgbClr val="99ffcc"/>
                    </a:solidFill>
                  </a:tcPr>
                </a:tc>
              </a:tr>
            </a:tbl>
          </a:graphicData>
        </a:graphic>
      </p:graphicFrame>
      <p:sp>
        <p:nvSpPr>
          <p:cNvPr id="194" name="Google Shape;111;p17"/>
          <p:cNvSpPr/>
          <p:nvPr/>
        </p:nvSpPr>
        <p:spPr>
          <a:xfrm>
            <a:off x="859320" y="2032920"/>
            <a:ext cx="4232160" cy="48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2000" spc="-1" strike="noStrike">
                <a:solidFill>
                  <a:srgbClr val="000000"/>
                </a:solidFill>
                <a:latin typeface="Arial"/>
                <a:ea typeface="Arial"/>
              </a:rPr>
              <a:t>ATENDIMENTO ESF</a:t>
            </a:r>
            <a:endParaRPr b="0" lang="pt-BR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16;p18"/>
          <p:cNvSpPr/>
          <p:nvPr/>
        </p:nvSpPr>
        <p:spPr>
          <a:xfrm>
            <a:off x="1322280" y="177120"/>
            <a:ext cx="7216920" cy="142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3600" spc="-1" strike="noStrike">
                <a:solidFill>
                  <a:srgbClr val="000000"/>
                </a:solidFill>
                <a:latin typeface="Arial"/>
                <a:ea typeface="Arial"/>
              </a:rPr>
              <a:t>Produção Ambulatorial - Rede Especializada</a:t>
            </a:r>
            <a:r>
              <a:rPr b="0" lang="pt-BR" sz="3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b="1" lang="pt-BR" sz="3600" spc="-1" strike="noStrike">
                <a:solidFill>
                  <a:srgbClr val="000000"/>
                </a:solidFill>
                <a:latin typeface="Arial"/>
                <a:ea typeface="Arial"/>
              </a:rPr>
              <a:t>(Própria)</a:t>
            </a:r>
            <a:endParaRPr b="0" lang="pt-BR" sz="3600" spc="-1" strike="noStrike">
              <a:latin typeface="Arial"/>
            </a:endParaRPr>
          </a:p>
        </p:txBody>
      </p:sp>
      <p:grpSp>
        <p:nvGrpSpPr>
          <p:cNvPr id="196" name="Google Shape;117;p18"/>
          <p:cNvGrpSpPr/>
          <p:nvPr/>
        </p:nvGrpSpPr>
        <p:grpSpPr>
          <a:xfrm>
            <a:off x="360" y="6403680"/>
            <a:ext cx="10068840" cy="1861560"/>
            <a:chOff x="360" y="6403680"/>
            <a:chExt cx="10068840" cy="1861560"/>
          </a:xfrm>
        </p:grpSpPr>
        <p:sp>
          <p:nvSpPr>
            <p:cNvPr id="197" name="Google Shape;118;p18"/>
            <p:cNvSpPr/>
            <p:nvPr/>
          </p:nvSpPr>
          <p:spPr>
            <a:xfrm>
              <a:off x="360" y="6439680"/>
              <a:ext cx="10068480" cy="1109520"/>
            </a:xfrm>
            <a:prstGeom prst="rect">
              <a:avLst/>
            </a:prstGeom>
            <a:solidFill>
              <a:srgbClr val="00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8" name="Google Shape;119;p18"/>
            <p:cNvSpPr/>
            <p:nvPr/>
          </p:nvSpPr>
          <p:spPr>
            <a:xfrm>
              <a:off x="360" y="6403680"/>
              <a:ext cx="10068840" cy="1861560"/>
            </a:xfrm>
            <a:custGeom>
              <a:avLst/>
              <a:gdLst/>
              <a:ahLst/>
              <a:rect l="l" t="t" r="r" b="b"/>
              <a:pathLst>
                <a:path w="28001" h="5201">
                  <a:moveTo>
                    <a:pt x="0" y="0"/>
                  </a:moveTo>
                  <a:cubicBezTo>
                    <a:pt x="13800" y="5200"/>
                    <a:pt x="28000" y="0"/>
                    <a:pt x="28000" y="0"/>
                  </a:cubicBez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199" name="Google Shape;120;p18" descr=""/>
          <p:cNvPicPr/>
          <p:nvPr/>
        </p:nvPicPr>
        <p:blipFill>
          <a:blip r:embed="rId1"/>
          <a:srcRect l="0" t="0" r="20073" b="0"/>
          <a:stretch/>
        </p:blipFill>
        <p:spPr>
          <a:xfrm>
            <a:off x="8550000" y="521280"/>
            <a:ext cx="1086480" cy="547920"/>
          </a:xfrm>
          <a:prstGeom prst="rect">
            <a:avLst/>
          </a:prstGeom>
          <a:ln w="0">
            <a:noFill/>
          </a:ln>
        </p:spPr>
      </p:pic>
      <p:pic>
        <p:nvPicPr>
          <p:cNvPr id="200" name="Google Shape;121;p18" descr=""/>
          <p:cNvPicPr/>
          <p:nvPr/>
        </p:nvPicPr>
        <p:blipFill>
          <a:blip r:embed="rId2"/>
          <a:stretch/>
        </p:blipFill>
        <p:spPr>
          <a:xfrm>
            <a:off x="503640" y="359640"/>
            <a:ext cx="1068840" cy="106956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201" name="Google Shape;122;p18"/>
          <p:cNvGraphicFramePr/>
          <p:nvPr/>
        </p:nvGraphicFramePr>
        <p:xfrm>
          <a:off x="1078920" y="1609560"/>
          <a:ext cx="7920000" cy="5490360"/>
        </p:xfrm>
        <a:graphic>
          <a:graphicData uri="http://schemas.openxmlformats.org/drawingml/2006/table">
            <a:tbl>
              <a:tblPr/>
              <a:tblGrid>
                <a:gridCol w="7701480"/>
                <a:gridCol w="218880"/>
              </a:tblGrid>
              <a:tr h="5130720">
                <a:tc>
                  <a:txBody>
                    <a:bodyPr anchor="t">
                      <a:noAutofit/>
                    </a:bodyPr>
                    <a:p>
                      <a:pPr marL="72000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pt-BR" sz="1800" spc="-1" strike="noStrike">
                        <a:latin typeface="Arial"/>
                      </a:endParaRPr>
                    </a:p>
                    <a:p>
                      <a:pPr marL="72000">
                        <a:lnSpc>
                          <a:spcPct val="100000"/>
                        </a:lnSpc>
                        <a:spcBef>
                          <a:spcPts val="567"/>
                        </a:spcBef>
                        <a:buNone/>
                        <a:tabLst>
                          <a:tab algn="l" pos="0"/>
                        </a:tabLst>
                      </a:pPr>
                      <a:r>
                        <a:rPr b="0" lang="pt-BR" sz="2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Procedimentos com finalidade diagnóstica     104.620</a:t>
                      </a:r>
                      <a:endParaRPr b="0" lang="pt-BR" sz="2400" spc="-1" strike="noStrike">
                        <a:latin typeface="Arial"/>
                      </a:endParaRPr>
                    </a:p>
                    <a:p>
                      <a:pPr marL="72000">
                        <a:lnSpc>
                          <a:spcPct val="100000"/>
                        </a:lnSpc>
                        <a:spcBef>
                          <a:spcPts val="567"/>
                        </a:spcBef>
                        <a:buNone/>
                        <a:tabLst>
                          <a:tab algn="l" pos="0"/>
                        </a:tabLst>
                      </a:pPr>
                      <a:endParaRPr b="0" lang="pt-BR" sz="2400" spc="-1" strike="noStrike">
                        <a:latin typeface="Arial"/>
                      </a:endParaRPr>
                    </a:p>
                    <a:p>
                      <a:pPr marL="72000">
                        <a:lnSpc>
                          <a:spcPct val="100000"/>
                        </a:lnSpc>
                        <a:spcBef>
                          <a:spcPts val="567"/>
                        </a:spcBef>
                        <a:buNone/>
                        <a:tabLst>
                          <a:tab algn="l" pos="0"/>
                        </a:tabLst>
                      </a:pPr>
                      <a:r>
                        <a:rPr b="0" lang="pt-BR" sz="2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Procedimentos clínicos………………...……    343.199</a:t>
                      </a:r>
                      <a:endParaRPr b="0" lang="pt-BR" sz="2400" spc="-1" strike="noStrike">
                        <a:latin typeface="Arial"/>
                      </a:endParaRPr>
                    </a:p>
                    <a:p>
                      <a:pPr marL="72000">
                        <a:lnSpc>
                          <a:spcPct val="100000"/>
                        </a:lnSpc>
                        <a:spcBef>
                          <a:spcPts val="567"/>
                        </a:spcBef>
                        <a:buNone/>
                        <a:tabLst>
                          <a:tab algn="l" pos="0"/>
                        </a:tabLst>
                      </a:pPr>
                      <a:endParaRPr b="0" lang="pt-BR" sz="2400" spc="-1" strike="noStrike">
                        <a:latin typeface="Arial"/>
                      </a:endParaRPr>
                    </a:p>
                    <a:p>
                      <a:pPr marL="72000">
                        <a:lnSpc>
                          <a:spcPct val="100000"/>
                        </a:lnSpc>
                        <a:spcBef>
                          <a:spcPts val="567"/>
                        </a:spcBef>
                        <a:buNone/>
                        <a:tabLst>
                          <a:tab algn="l" pos="0"/>
                        </a:tabLst>
                      </a:pPr>
                      <a:r>
                        <a:rPr b="0" lang="pt-BR" sz="2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Procedimentos cirúrgicos……………………      2.855</a:t>
                      </a:r>
                      <a:endParaRPr b="0" lang="pt-BR" sz="2400" spc="-1" strike="noStrike">
                        <a:latin typeface="Arial"/>
                      </a:endParaRPr>
                    </a:p>
                    <a:p>
                      <a:pPr marL="72000">
                        <a:lnSpc>
                          <a:spcPct val="100000"/>
                        </a:lnSpc>
                        <a:spcBef>
                          <a:spcPts val="567"/>
                        </a:spcBef>
                        <a:buNone/>
                        <a:tabLst>
                          <a:tab algn="l" pos="0"/>
                        </a:tabLst>
                      </a:pPr>
                      <a:endParaRPr b="0" lang="pt-BR" sz="2400" spc="-1" strike="noStrike">
                        <a:latin typeface="Arial"/>
                      </a:endParaRPr>
                    </a:p>
                    <a:p>
                      <a:pPr marL="72000">
                        <a:lnSpc>
                          <a:spcPct val="100000"/>
                        </a:lnSpc>
                        <a:spcBef>
                          <a:spcPts val="567"/>
                        </a:spcBef>
                        <a:buNone/>
                        <a:tabLst>
                          <a:tab algn="l" pos="0"/>
                        </a:tabLst>
                      </a:pPr>
                      <a:r>
                        <a:rPr b="0" lang="pt-BR" sz="2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Transplante de órgãos ………………………        471</a:t>
                      </a:r>
                      <a:endParaRPr b="0" lang="pt-BR" sz="2400" spc="-1" strike="noStrike">
                        <a:latin typeface="Arial"/>
                      </a:endParaRPr>
                    </a:p>
                    <a:p>
                      <a:pPr marL="72000">
                        <a:lnSpc>
                          <a:spcPct val="100000"/>
                        </a:lnSpc>
                        <a:spcBef>
                          <a:spcPts val="567"/>
                        </a:spcBef>
                        <a:buNone/>
                        <a:tabLst>
                          <a:tab algn="l" pos="0"/>
                        </a:tabLst>
                      </a:pPr>
                      <a:endParaRPr b="0" lang="pt-BR" sz="2400" spc="-1" strike="noStrike">
                        <a:latin typeface="Arial"/>
                      </a:endParaRPr>
                    </a:p>
                    <a:p>
                      <a:pPr marL="72000">
                        <a:lnSpc>
                          <a:spcPct val="100000"/>
                        </a:lnSpc>
                        <a:spcBef>
                          <a:spcPts val="567"/>
                        </a:spcBef>
                        <a:buNone/>
                        <a:tabLst>
                          <a:tab algn="l" pos="0"/>
                        </a:tabLst>
                      </a:pPr>
                      <a:r>
                        <a:rPr b="0" lang="pt-BR" sz="2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Órtese e Prótese……………………………          242</a:t>
                      </a:r>
                      <a:endParaRPr b="0" lang="pt-BR" sz="2400" spc="-1" strike="noStrike">
                        <a:latin typeface="Arial"/>
                      </a:endParaRPr>
                    </a:p>
                    <a:p>
                      <a:pPr marL="72000">
                        <a:lnSpc>
                          <a:spcPct val="100000"/>
                        </a:lnSpc>
                        <a:spcBef>
                          <a:spcPts val="567"/>
                        </a:spcBef>
                        <a:buNone/>
                        <a:tabLst>
                          <a:tab algn="l" pos="0"/>
                        </a:tabLst>
                      </a:pPr>
                      <a:endParaRPr b="0" lang="pt-BR" sz="2400" spc="-1" strike="noStrike">
                        <a:latin typeface="Arial"/>
                      </a:endParaRPr>
                    </a:p>
                    <a:p>
                      <a:pPr marL="72000">
                        <a:lnSpc>
                          <a:spcPct val="100000"/>
                        </a:lnSpc>
                        <a:spcBef>
                          <a:spcPts val="567"/>
                        </a:spcBef>
                        <a:buNone/>
                        <a:tabLst>
                          <a:tab algn="l" pos="0"/>
                        </a:tabLst>
                      </a:pPr>
                      <a:r>
                        <a:rPr b="0" i="1" lang="pt-BR" sz="2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Total Rede Atenção Especializada Própria…         451.387</a:t>
                      </a:r>
                      <a:endParaRPr b="0" lang="pt-BR" sz="22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72000"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pt-BR" sz="1800" spc="-1" strike="noStrike">
                        <a:latin typeface="Arial"/>
                      </a:endParaRPr>
                    </a:p>
                    <a:p>
                      <a:pPr marL="72000" algn="ctr">
                        <a:lnSpc>
                          <a:spcPct val="100000"/>
                        </a:lnSpc>
                        <a:spcBef>
                          <a:spcPts val="567"/>
                        </a:spcBef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 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</a:tr>
              <a:tr h="360000">
                <a:tc>
                  <a:tcPr anchor="t" marL="91080" marR="910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cPr anchor="t" marL="91080" marR="910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127;p19" descr=""/>
          <p:cNvPicPr/>
          <p:nvPr/>
        </p:nvPicPr>
        <p:blipFill>
          <a:blip r:embed="rId1"/>
          <a:stretch/>
        </p:blipFill>
        <p:spPr>
          <a:xfrm>
            <a:off x="495720" y="432000"/>
            <a:ext cx="1365120" cy="1555920"/>
          </a:xfrm>
          <a:prstGeom prst="rect">
            <a:avLst/>
          </a:prstGeom>
          <a:ln w="0">
            <a:noFill/>
          </a:ln>
        </p:spPr>
      </p:pic>
      <p:pic>
        <p:nvPicPr>
          <p:cNvPr id="203" name="Google Shape;128;p19" descr=""/>
          <p:cNvPicPr/>
          <p:nvPr/>
        </p:nvPicPr>
        <p:blipFill>
          <a:blip r:embed="rId2"/>
          <a:srcRect l="0" t="0" r="20073" b="0"/>
          <a:stretch/>
        </p:blipFill>
        <p:spPr>
          <a:xfrm>
            <a:off x="7703280" y="737280"/>
            <a:ext cx="2094480" cy="907920"/>
          </a:xfrm>
          <a:prstGeom prst="rect">
            <a:avLst/>
          </a:prstGeom>
          <a:ln w="0">
            <a:noFill/>
          </a:ln>
        </p:spPr>
      </p:pic>
      <p:grpSp>
        <p:nvGrpSpPr>
          <p:cNvPr id="204" name="Google Shape;129;p19"/>
          <p:cNvGrpSpPr/>
          <p:nvPr/>
        </p:nvGrpSpPr>
        <p:grpSpPr>
          <a:xfrm>
            <a:off x="-14760" y="6413040"/>
            <a:ext cx="10068840" cy="1861560"/>
            <a:chOff x="-14760" y="6413040"/>
            <a:chExt cx="10068840" cy="1861560"/>
          </a:xfrm>
        </p:grpSpPr>
        <p:sp>
          <p:nvSpPr>
            <p:cNvPr id="205" name="Google Shape;130;p19"/>
            <p:cNvSpPr/>
            <p:nvPr/>
          </p:nvSpPr>
          <p:spPr>
            <a:xfrm>
              <a:off x="-14760" y="6449040"/>
              <a:ext cx="10068480" cy="1109520"/>
            </a:xfrm>
            <a:prstGeom prst="rect">
              <a:avLst/>
            </a:prstGeom>
            <a:solidFill>
              <a:srgbClr val="00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6" name="Google Shape;131;p19"/>
            <p:cNvSpPr/>
            <p:nvPr/>
          </p:nvSpPr>
          <p:spPr>
            <a:xfrm>
              <a:off x="-14760" y="6413040"/>
              <a:ext cx="10068840" cy="1861560"/>
            </a:xfrm>
            <a:custGeom>
              <a:avLst/>
              <a:gdLst/>
              <a:ahLst/>
              <a:rect l="l" t="t" r="r" b="b"/>
              <a:pathLst>
                <a:path w="28001" h="5201">
                  <a:moveTo>
                    <a:pt x="0" y="0"/>
                  </a:moveTo>
                  <a:cubicBezTo>
                    <a:pt x="13800" y="5200"/>
                    <a:pt x="28000" y="0"/>
                    <a:pt x="28000" y="0"/>
                  </a:cubicBez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07" name="Google Shape;132;p19"/>
          <p:cNvSpPr/>
          <p:nvPr/>
        </p:nvSpPr>
        <p:spPr>
          <a:xfrm>
            <a:off x="1871640" y="403560"/>
            <a:ext cx="5820840" cy="145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3600" spc="-1" strike="noStrike">
                <a:solidFill>
                  <a:srgbClr val="000000"/>
                </a:solidFill>
                <a:latin typeface="Arial"/>
                <a:ea typeface="Arial"/>
              </a:rPr>
              <a:t>Produção Ambulatorial</a:t>
            </a:r>
            <a:endParaRPr b="0" lang="pt-BR" sz="3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3600" spc="-1" strike="noStrike">
                <a:solidFill>
                  <a:srgbClr val="000000"/>
                </a:solidFill>
                <a:latin typeface="Arial"/>
                <a:ea typeface="Arial"/>
              </a:rPr>
              <a:t>Rede Contratada</a:t>
            </a:r>
            <a:endParaRPr b="0" lang="pt-BR" sz="3600" spc="-1" strike="noStrike">
              <a:latin typeface="Arial"/>
            </a:endParaRPr>
          </a:p>
        </p:txBody>
      </p:sp>
      <p:graphicFrame>
        <p:nvGraphicFramePr>
          <p:cNvPr id="208" name="Google Shape;133;p19"/>
          <p:cNvGraphicFramePr/>
          <p:nvPr/>
        </p:nvGraphicFramePr>
        <p:xfrm>
          <a:off x="775800" y="1945080"/>
          <a:ext cx="8527320" cy="3855960"/>
        </p:xfrm>
        <a:graphic>
          <a:graphicData uri="http://schemas.openxmlformats.org/drawingml/2006/table">
            <a:tbl>
              <a:tblPr/>
              <a:tblGrid>
                <a:gridCol w="6354000"/>
                <a:gridCol w="2173680"/>
              </a:tblGrid>
              <a:tr h="9950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3800" spc="-1" strike="noStrike" baseline="300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Procedimentos com finalidade diagnóstica…….</a:t>
                      </a:r>
                      <a:endParaRPr b="0" lang="pt-BR" sz="3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2200" spc="-1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    </a:t>
                      </a:r>
                      <a:r>
                        <a:rPr b="0" lang="pt-BR" sz="2200" spc="-1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41.912 </a:t>
                      </a:r>
                      <a:endParaRPr b="0" lang="pt-BR" sz="2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pt-BR" sz="22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100296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2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Procedimentos clínicos</a:t>
                      </a:r>
                      <a:endParaRPr b="0" lang="pt-BR" sz="22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3800" spc="-1" strike="noStrike" baseline="30000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    </a:t>
                      </a:r>
                      <a:r>
                        <a:rPr b="0" lang="pt-BR" sz="3800" spc="-1" strike="noStrike" baseline="30000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46.710</a:t>
                      </a:r>
                      <a:endParaRPr b="0" lang="pt-BR" sz="3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pt-BR" sz="22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7290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2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Procedimentos cirúrgicos </a:t>
                      </a:r>
                      <a:endParaRPr b="0" lang="pt-BR" sz="22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pt-BR" sz="22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2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    </a:t>
                      </a:r>
                      <a:r>
                        <a:rPr b="0" lang="pt-BR" sz="2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407</a:t>
                      </a:r>
                      <a:endParaRPr b="0" lang="pt-BR" sz="22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11293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pt-BR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pt-BR" sz="2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Total Produção Ambulatorial Rede Contratada</a:t>
                      </a:r>
                      <a:endParaRPr b="0" lang="pt-BR" sz="22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2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</a:t>
                      </a:r>
                      <a:endParaRPr b="0" lang="pt-BR" sz="2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2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</a:t>
                      </a:r>
                      <a:r>
                        <a:rPr b="0" lang="pt-BR" sz="2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89.029</a:t>
                      </a:r>
                      <a:endParaRPr b="0" lang="pt-BR" sz="2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pt-BR" sz="22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oogle Shape;138;p20"/>
          <p:cNvGrpSpPr/>
          <p:nvPr/>
        </p:nvGrpSpPr>
        <p:grpSpPr>
          <a:xfrm>
            <a:off x="360" y="6403680"/>
            <a:ext cx="10068840" cy="1861560"/>
            <a:chOff x="360" y="6403680"/>
            <a:chExt cx="10068840" cy="1861560"/>
          </a:xfrm>
        </p:grpSpPr>
        <p:sp>
          <p:nvSpPr>
            <p:cNvPr id="210" name="Google Shape;139;p20"/>
            <p:cNvSpPr/>
            <p:nvPr/>
          </p:nvSpPr>
          <p:spPr>
            <a:xfrm>
              <a:off x="360" y="6439680"/>
              <a:ext cx="10068480" cy="1109520"/>
            </a:xfrm>
            <a:prstGeom prst="rect">
              <a:avLst/>
            </a:prstGeom>
            <a:solidFill>
              <a:srgbClr val="00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1" name="Google Shape;140;p20"/>
            <p:cNvSpPr/>
            <p:nvPr/>
          </p:nvSpPr>
          <p:spPr>
            <a:xfrm>
              <a:off x="360" y="6403680"/>
              <a:ext cx="10068840" cy="1861560"/>
            </a:xfrm>
            <a:custGeom>
              <a:avLst/>
              <a:gdLst/>
              <a:ahLst/>
              <a:rect l="l" t="t" r="r" b="b"/>
              <a:pathLst>
                <a:path w="28001" h="5201">
                  <a:moveTo>
                    <a:pt x="0" y="0"/>
                  </a:moveTo>
                  <a:cubicBezTo>
                    <a:pt x="13800" y="5200"/>
                    <a:pt x="28000" y="0"/>
                    <a:pt x="28000" y="0"/>
                  </a:cubicBez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12" name="Google Shape;141;p20"/>
          <p:cNvSpPr/>
          <p:nvPr/>
        </p:nvSpPr>
        <p:spPr>
          <a:xfrm>
            <a:off x="647640" y="504000"/>
            <a:ext cx="8340480" cy="558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3600" spc="-1" strike="noStrike">
                <a:solidFill>
                  <a:srgbClr val="000000"/>
                </a:solidFill>
                <a:latin typeface="Arial"/>
                <a:ea typeface="Arial"/>
              </a:rPr>
              <a:t>Medicina Social</a:t>
            </a:r>
            <a:endParaRPr b="0" lang="pt-BR" sz="3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36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36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36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Arial"/>
              </a:rPr>
              <a:t>Suplementos / Dietas (usuários atendidos) .…….. 1.855  </a:t>
            </a:r>
            <a:endParaRPr b="0" lang="pt-BR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Arial"/>
              </a:rPr>
              <a:t>Fraldas (usuários atendidos) ………………...…..   1.276       </a:t>
            </a:r>
            <a:endParaRPr b="0" lang="pt-BR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Arial"/>
              </a:rPr>
              <a:t>Fraldas (produtos dispensados – pcte)……….….   3.744  </a:t>
            </a:r>
            <a:endParaRPr b="0" lang="pt-BR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400" spc="-1" strike="noStrike">
              <a:latin typeface="Arial"/>
            </a:endParaRPr>
          </a:p>
        </p:txBody>
      </p:sp>
      <p:pic>
        <p:nvPicPr>
          <p:cNvPr id="213" name="Google Shape;142;p20" descr=""/>
          <p:cNvPicPr/>
          <p:nvPr/>
        </p:nvPicPr>
        <p:blipFill>
          <a:blip r:embed="rId1"/>
          <a:srcRect l="0" t="0" r="20073" b="0"/>
          <a:stretch/>
        </p:blipFill>
        <p:spPr>
          <a:xfrm>
            <a:off x="8071200" y="593280"/>
            <a:ext cx="1510560" cy="763920"/>
          </a:xfrm>
          <a:prstGeom prst="rect">
            <a:avLst/>
          </a:prstGeom>
          <a:ln w="0">
            <a:noFill/>
          </a:ln>
        </p:spPr>
      </p:pic>
      <p:pic>
        <p:nvPicPr>
          <p:cNvPr id="214" name="Google Shape;143;p20" descr=""/>
          <p:cNvPicPr/>
          <p:nvPr/>
        </p:nvPicPr>
        <p:blipFill>
          <a:blip r:embed="rId2"/>
          <a:stretch/>
        </p:blipFill>
        <p:spPr>
          <a:xfrm>
            <a:off x="1007640" y="431640"/>
            <a:ext cx="1357200" cy="1358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148;p21" descr=""/>
          <p:cNvPicPr/>
          <p:nvPr/>
        </p:nvPicPr>
        <p:blipFill>
          <a:blip r:embed="rId1"/>
          <a:stretch/>
        </p:blipFill>
        <p:spPr>
          <a:xfrm>
            <a:off x="791640" y="646920"/>
            <a:ext cx="1357200" cy="1358280"/>
          </a:xfrm>
          <a:prstGeom prst="rect">
            <a:avLst/>
          </a:prstGeom>
          <a:ln w="0">
            <a:noFill/>
          </a:ln>
        </p:spPr>
      </p:pic>
      <p:pic>
        <p:nvPicPr>
          <p:cNvPr id="216" name="Google Shape;149;p21" descr=""/>
          <p:cNvPicPr/>
          <p:nvPr/>
        </p:nvPicPr>
        <p:blipFill>
          <a:blip r:embed="rId2"/>
          <a:srcRect l="0" t="0" r="20073" b="0"/>
          <a:stretch/>
        </p:blipFill>
        <p:spPr>
          <a:xfrm>
            <a:off x="7981920" y="1008000"/>
            <a:ext cx="1510560" cy="763920"/>
          </a:xfrm>
          <a:prstGeom prst="rect">
            <a:avLst/>
          </a:prstGeom>
          <a:ln w="0">
            <a:noFill/>
          </a:ln>
        </p:spPr>
      </p:pic>
      <p:sp>
        <p:nvSpPr>
          <p:cNvPr id="217" name="Google Shape;150;p21"/>
          <p:cNvSpPr/>
          <p:nvPr/>
        </p:nvSpPr>
        <p:spPr>
          <a:xfrm>
            <a:off x="2591640" y="1080000"/>
            <a:ext cx="4956840" cy="75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50000"/>
              </a:lnSpc>
              <a:buNone/>
              <a:tabLst>
                <a:tab algn="l" pos="0"/>
              </a:tabLst>
            </a:pPr>
            <a:r>
              <a:rPr b="1" lang="pt-BR" sz="3200" spc="-1" strike="noStrike">
                <a:solidFill>
                  <a:srgbClr val="000000"/>
                </a:solidFill>
                <a:latin typeface="Arial"/>
                <a:ea typeface="Arial"/>
              </a:rPr>
              <a:t>SENTENÇAS JUDICIAIS</a:t>
            </a:r>
            <a:endParaRPr b="0" lang="pt-BR" sz="3200" spc="-1" strike="noStrike">
              <a:latin typeface="Arial"/>
            </a:endParaRPr>
          </a:p>
        </p:txBody>
      </p:sp>
      <p:graphicFrame>
        <p:nvGraphicFramePr>
          <p:cNvPr id="218" name="Google Shape;151;p21"/>
          <p:cNvGraphicFramePr/>
          <p:nvPr/>
        </p:nvGraphicFramePr>
        <p:xfrm>
          <a:off x="852480" y="2855160"/>
          <a:ext cx="8349480" cy="2741760"/>
        </p:xfrm>
        <a:graphic>
          <a:graphicData uri="http://schemas.openxmlformats.org/drawingml/2006/table">
            <a:tbl>
              <a:tblPr/>
              <a:tblGrid>
                <a:gridCol w="6084000"/>
                <a:gridCol w="2265840"/>
              </a:tblGrid>
              <a:tr h="137088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pt-BR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pt-BR" sz="2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Sentenças Judiciais – processos novos</a:t>
                      </a:r>
                      <a:endParaRPr b="0" lang="pt-BR" sz="2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pt-BR" sz="22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pt-BR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pt-BR" sz="2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46</a:t>
                      </a:r>
                      <a:endParaRPr b="0" lang="pt-BR" sz="22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137124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pt-BR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pt-BR" sz="2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pt-BR" sz="22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pt-BR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pt-BR" sz="22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156;p22" descr=""/>
          <p:cNvPicPr/>
          <p:nvPr/>
        </p:nvPicPr>
        <p:blipFill>
          <a:blip r:embed="rId1"/>
          <a:stretch/>
        </p:blipFill>
        <p:spPr>
          <a:xfrm>
            <a:off x="575640" y="574920"/>
            <a:ext cx="1357200" cy="1358280"/>
          </a:xfrm>
          <a:prstGeom prst="rect">
            <a:avLst/>
          </a:prstGeom>
          <a:ln w="0">
            <a:noFill/>
          </a:ln>
        </p:spPr>
      </p:pic>
      <p:pic>
        <p:nvPicPr>
          <p:cNvPr id="220" name="Google Shape;157;p22" descr=""/>
          <p:cNvPicPr/>
          <p:nvPr/>
        </p:nvPicPr>
        <p:blipFill>
          <a:blip r:embed="rId2"/>
          <a:srcRect l="0" t="0" r="20073" b="0"/>
          <a:stretch/>
        </p:blipFill>
        <p:spPr>
          <a:xfrm>
            <a:off x="7919280" y="809280"/>
            <a:ext cx="1510560" cy="763920"/>
          </a:xfrm>
          <a:prstGeom prst="rect">
            <a:avLst/>
          </a:prstGeom>
          <a:ln w="0">
            <a:noFill/>
          </a:ln>
        </p:spPr>
      </p:pic>
      <p:grpSp>
        <p:nvGrpSpPr>
          <p:cNvPr id="221" name="Google Shape;158;p22"/>
          <p:cNvGrpSpPr/>
          <p:nvPr/>
        </p:nvGrpSpPr>
        <p:grpSpPr>
          <a:xfrm>
            <a:off x="360" y="6403680"/>
            <a:ext cx="10068840" cy="1861560"/>
            <a:chOff x="360" y="6403680"/>
            <a:chExt cx="10068840" cy="1861560"/>
          </a:xfrm>
        </p:grpSpPr>
        <p:sp>
          <p:nvSpPr>
            <p:cNvPr id="222" name="Google Shape;159;p22"/>
            <p:cNvSpPr/>
            <p:nvPr/>
          </p:nvSpPr>
          <p:spPr>
            <a:xfrm>
              <a:off x="360" y="6439680"/>
              <a:ext cx="10068480" cy="1109520"/>
            </a:xfrm>
            <a:prstGeom prst="rect">
              <a:avLst/>
            </a:prstGeom>
            <a:solidFill>
              <a:srgbClr val="00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3" name="Google Shape;160;p22"/>
            <p:cNvSpPr/>
            <p:nvPr/>
          </p:nvSpPr>
          <p:spPr>
            <a:xfrm>
              <a:off x="360" y="6403680"/>
              <a:ext cx="10068840" cy="1861560"/>
            </a:xfrm>
            <a:custGeom>
              <a:avLst/>
              <a:gdLst/>
              <a:ahLst/>
              <a:rect l="l" t="t" r="r" b="b"/>
              <a:pathLst>
                <a:path w="28001" h="5201">
                  <a:moveTo>
                    <a:pt x="0" y="0"/>
                  </a:moveTo>
                  <a:cubicBezTo>
                    <a:pt x="13800" y="5200"/>
                    <a:pt x="28000" y="0"/>
                    <a:pt x="28000" y="0"/>
                  </a:cubicBez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24" name="Google Shape;161;p22"/>
          <p:cNvSpPr/>
          <p:nvPr/>
        </p:nvSpPr>
        <p:spPr>
          <a:xfrm>
            <a:off x="1918800" y="851400"/>
            <a:ext cx="5989680" cy="82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2600" spc="-1" strike="noStrike">
                <a:solidFill>
                  <a:srgbClr val="000000"/>
                </a:solidFill>
                <a:latin typeface="Arial"/>
                <a:ea typeface="Arial"/>
              </a:rPr>
              <a:t>CEREST</a:t>
            </a:r>
            <a:r>
              <a:rPr b="1" lang="pt-BR" sz="2400" spc="-1" strike="noStrike">
                <a:solidFill>
                  <a:srgbClr val="000000"/>
                </a:solidFill>
                <a:latin typeface="Arial"/>
                <a:ea typeface="Arial"/>
              </a:rPr>
              <a:t>-</a:t>
            </a:r>
            <a:r>
              <a:rPr b="1" lang="pt-BR" sz="2600" spc="-1" strike="noStrike">
                <a:solidFill>
                  <a:srgbClr val="000000"/>
                </a:solidFill>
                <a:latin typeface="Arial"/>
                <a:ea typeface="Arial"/>
              </a:rPr>
              <a:t>CENTRO DE  REFERÊNCIA À SAÚDE DO TRABALHADOR </a:t>
            </a:r>
            <a:endParaRPr b="0" lang="pt-BR" sz="2600" spc="-1" strike="noStrike">
              <a:latin typeface="Arial"/>
            </a:endParaRPr>
          </a:p>
        </p:txBody>
      </p:sp>
      <p:graphicFrame>
        <p:nvGraphicFramePr>
          <p:cNvPr id="225" name="Google Shape;162;p22"/>
          <p:cNvGraphicFramePr/>
          <p:nvPr/>
        </p:nvGraphicFramePr>
        <p:xfrm>
          <a:off x="567720" y="2560320"/>
          <a:ext cx="8942760" cy="4053600"/>
        </p:xfrm>
        <a:graphic>
          <a:graphicData uri="http://schemas.openxmlformats.org/drawingml/2006/table">
            <a:tbl>
              <a:tblPr/>
              <a:tblGrid>
                <a:gridCol w="5162760"/>
                <a:gridCol w="3780360"/>
              </a:tblGrid>
              <a:tr h="55944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ATIVIDADES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QUANTIDADE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64008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Notificações SINAN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338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64008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Empresas atendidas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51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6080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Sessões de psicoterapia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215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6768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Consultas médicas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124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56376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Fisioterapia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460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365760">
                <a:tc>
                  <a:txBody>
                    <a:bodyPr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Audiometria tonal/vocal e Imitaciometria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152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539</TotalTime>
  <Application>LibreOffice/7.3.7.2$Windows_X86_64 LibreOffice_project/e114eadc50a9ff8d8c8a0567d6da8f454beeb84f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pt-BR</dc:language>
  <cp:lastModifiedBy/>
  <cp:lastPrinted>2023-07-05T07:53:54Z</cp:lastPrinted>
  <dcterms:modified xsi:type="dcterms:W3CDTF">2023-11-13T14:41:09Z</dcterms:modified>
  <cp:revision>64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